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11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61900-D388-8145-8DD0-CDAC96A54368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E092-E92E-E043-BA7B-AA84C87F7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0F06-4C0A-DC4D-997E-40FCC2706BEC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DAC5-A7C5-6349-8781-95B730CA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F05-423F-8145-90A5-12E47B684116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A23-21DF-6548-93C6-1DDCAA27388F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39F2-1036-D14C-BA29-ADE7848339BC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2ADD-BE4C-AD42-8DA8-A117798D2314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288-334A-F941-B534-939053B1B1EA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BFA4-AEB3-9042-9096-FCBE7C6DEE18}" type="datetime1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271-8626-3343-AD02-DAA07322762C}" type="datetime1">
              <a:rPr lang="en-US" smtClean="0"/>
              <a:t>7/6/18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2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0C4B-57CF-6544-86B0-29FDC88A8C00}" type="datetime1">
              <a:rPr lang="en-US" smtClean="0"/>
              <a:t>7/6/18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3CB5-F3B3-A141-9A98-E65BE63BD50E}" type="datetime1">
              <a:rPr lang="en-US" smtClean="0"/>
              <a:t>7/6/18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CE3C-F93C-4C46-A0D8-8DEB382DFD8F}" type="datetime1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5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D287-50E2-4748-8422-2B6E5DA39A0A}" type="datetime1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E1455-76BD-834B-B74F-BC09AC49F41D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Miyagawa July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4BEC-68BD-D142-AAE2-522BA17DE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eg"/><Relationship Id="rId12" Type="http://schemas.openxmlformats.org/officeDocument/2006/relationships/image" Target="../media/image5.jpeg"/><Relationship Id="rId13" Type="http://schemas.openxmlformats.org/officeDocument/2006/relationships/hyperlink" Target="https://www.youtube.com/watch?v=-7ijI-g4jHg" TargetMode="External"/><Relationship Id="rId1" Type="http://schemas.microsoft.com/office/2007/relationships/media" Target="file://localhost/Users/miyagawa/Dropbox%20(MIT)/EdCast/MOOC/Sound%20file/Leopard.mov" TargetMode="External"/><Relationship Id="rId2" Type="http://schemas.openxmlformats.org/officeDocument/2006/relationships/video" Target="file://localhost/Users/miyagawa/Dropbox%20(MIT)/EdCast/MOOC/Sound%20file/Leopard.mov" TargetMode="External"/><Relationship Id="rId3" Type="http://schemas.microsoft.com/office/2007/relationships/media" Target="file://localhost/Users/miyagawa/Dropbox%20(MIT)/EdCast/MOOC/Sound%20file/VervetSnakeAlarm.mov" TargetMode="External"/><Relationship Id="rId4" Type="http://schemas.openxmlformats.org/officeDocument/2006/relationships/audio" Target="file://localhost/Users/miyagawa/Dropbox%20(MIT)/EdCast/MOOC/Sound%20file/VervetSnakeAlarm.mov" TargetMode="External"/><Relationship Id="rId5" Type="http://schemas.microsoft.com/office/2007/relationships/media" Target="file://localhost/Users/miyagawa/Dropbox%20(MIT)/EdCast/MOOC/Sound%20file/VervetEagleAlarm.mov" TargetMode="External"/><Relationship Id="rId6" Type="http://schemas.openxmlformats.org/officeDocument/2006/relationships/audio" Target="file://localhost/Users/miyagawa/Dropbox%20(MIT)/EdCast/MOOC/Sound%20file/VervetEagleAlarm.mov" TargetMode="Externa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Combinatorial System in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Monkey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“Language”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Shigeru Miyagawa</a:t>
            </a:r>
          </a:p>
          <a:p>
            <a:r>
              <a:rPr lang="en-US" sz="2400" dirty="0" smtClean="0"/>
              <a:t>MIT/</a:t>
            </a:r>
            <a:r>
              <a:rPr lang="en-US" sz="2400" dirty="0" err="1" smtClean="0"/>
              <a:t>UTokyo</a:t>
            </a:r>
            <a:endParaRPr lang="en-US" sz="2400" dirty="0" smtClean="0"/>
          </a:p>
          <a:p>
            <a:r>
              <a:rPr lang="en-US" sz="2400" dirty="0" err="1" smtClean="0"/>
              <a:t>Creteling</a:t>
            </a:r>
            <a:endParaRPr lang="en-US" sz="2400" dirty="0" smtClean="0"/>
          </a:p>
          <a:p>
            <a:r>
              <a:rPr lang="en-US" sz="2400" dirty="0" smtClean="0"/>
              <a:t>July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160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Stems and an affix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28285"/>
            <a:ext cx="8172117" cy="4938154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The adult males consistently produced six different loud alarm call </a:t>
            </a:r>
            <a:r>
              <a:rPr lang="en-US" sz="2400" dirty="0" smtClean="0"/>
              <a:t>types: </a:t>
            </a:r>
          </a:p>
          <a:p>
            <a:pPr marL="457200" indent="-457200">
              <a:buFont typeface="Arial"/>
              <a:buAutoNum type="alphaLcParenBoth"/>
            </a:pPr>
            <a:r>
              <a:rPr lang="en-US" sz="2400" dirty="0" smtClean="0"/>
              <a:t>boom</a:t>
            </a:r>
          </a:p>
          <a:p>
            <a:pPr marL="457200" indent="-457200">
              <a:buFont typeface="Arial"/>
              <a:buAutoNum type="alphaLcParenBoth"/>
            </a:pPr>
            <a:r>
              <a:rPr lang="en-US" sz="2400" dirty="0" err="1"/>
              <a:t>krak</a:t>
            </a:r>
            <a:endParaRPr lang="en-US" sz="2400" dirty="0"/>
          </a:p>
          <a:p>
            <a:pPr marL="457200" indent="-457200">
              <a:buFont typeface="Arial"/>
              <a:buAutoNum type="alphaLcParenBoth"/>
            </a:pPr>
            <a:r>
              <a:rPr lang="en-US" altLang="ja-JP" sz="2400" dirty="0" err="1" smtClean="0"/>
              <a:t>h</a:t>
            </a:r>
            <a:r>
              <a:rPr lang="en-US" sz="2400" dirty="0" err="1" smtClean="0"/>
              <a:t>ok</a:t>
            </a:r>
            <a:endParaRPr lang="en-US" sz="2400" dirty="0" smtClean="0"/>
          </a:p>
          <a:p>
            <a:pPr marL="457200" indent="-457200">
              <a:buFont typeface="Arial"/>
              <a:buAutoNum type="alphaLcParenBoth"/>
            </a:pPr>
            <a:r>
              <a:rPr lang="en-US" sz="2400" dirty="0" err="1" smtClean="0"/>
              <a:t>wak-oo</a:t>
            </a:r>
            <a:endParaRPr lang="en-US" sz="2400" dirty="0" smtClean="0"/>
          </a:p>
          <a:p>
            <a:pPr marL="457200" indent="-457200">
              <a:buFont typeface="Arial"/>
              <a:buAutoNum type="alphaLcParenBoth"/>
            </a:pPr>
            <a:r>
              <a:rPr lang="en-US" sz="2400" dirty="0" err="1" smtClean="0"/>
              <a:t>krak-oo</a:t>
            </a:r>
            <a:endParaRPr lang="en-US" sz="2400" dirty="0" smtClean="0"/>
          </a:p>
          <a:p>
            <a:pPr marL="457200" indent="-457200">
              <a:buFont typeface="Arial"/>
              <a:buAutoNum type="alphaLcParenBoth"/>
            </a:pPr>
            <a:r>
              <a:rPr lang="en-US" sz="2400" dirty="0" err="1" smtClean="0"/>
              <a:t>hok</a:t>
            </a:r>
            <a:r>
              <a:rPr lang="en-US" sz="2400" dirty="0" err="1"/>
              <a:t>-oo</a:t>
            </a:r>
            <a:endParaRPr lang="en-US" sz="2400" dirty="0"/>
          </a:p>
          <a:p>
            <a:pPr marL="457200" indent="-457200">
              <a:buAutoNum type="alphaLcParenBoth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All were </a:t>
            </a:r>
            <a:r>
              <a:rPr lang="en-US" sz="2400" dirty="0"/>
              <a:t>perceptually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distinct </a:t>
            </a:r>
            <a:r>
              <a:rPr lang="en-US" sz="2400" dirty="0"/>
              <a:t>to a human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o</a:t>
            </a:r>
            <a:r>
              <a:rPr lang="en-US" sz="2400" dirty="0" smtClean="0"/>
              <a:t>bserver.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Macintosh HD:Users:miyagawa:Desktop:Screen Shot 2018-07-01 at 3.06.16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85" y="1404140"/>
            <a:ext cx="4933544" cy="506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ame 10"/>
          <p:cNvSpPr/>
          <p:nvPr/>
        </p:nvSpPr>
        <p:spPr>
          <a:xfrm>
            <a:off x="5805464" y="1317367"/>
            <a:ext cx="214336" cy="8677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3723069" y="2390194"/>
            <a:ext cx="4125350" cy="3739114"/>
          </a:xfrm>
          <a:prstGeom prst="arc">
            <a:avLst>
              <a:gd name="adj1" fmla="val 21542092"/>
              <a:gd name="adj2" fmla="val 21194566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9515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“Meaning” of Campbell alarm calls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The three habituated males, who were tolerant to direct observations, produced their loud calls to a variety of disturbances, including both predatory and non-predatory events.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err="1" smtClean="0"/>
              <a:t>krak</a:t>
            </a:r>
            <a:r>
              <a:rPr lang="en-US" sz="2400" dirty="0" smtClean="0"/>
              <a:t> </a:t>
            </a:r>
            <a:r>
              <a:rPr lang="en-US" sz="2400" dirty="0"/>
              <a:t>: exclusively given after detecting a leopard, suggesting that it functioned as a leopard alarm call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i="1" dirty="0" err="1"/>
              <a:t>krak-oo</a:t>
            </a:r>
            <a:r>
              <a:rPr lang="en-US" sz="2400" dirty="0"/>
              <a:t> : given to almost any disturbance, suggesting it functioned as a general alert call.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i="1" dirty="0" err="1"/>
              <a:t>hok</a:t>
            </a:r>
            <a:r>
              <a:rPr lang="en-US" sz="2400" dirty="0"/>
              <a:t> : almost exclusively associated with the presence of a crowned eagle (either a real eagle attack or in response to another monkey’s eagle alarm calls)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err="1" smtClean="0"/>
              <a:t>hok</a:t>
            </a:r>
            <a:r>
              <a:rPr lang="en-US" sz="2400" i="1" dirty="0" err="1"/>
              <a:t>-oo</a:t>
            </a:r>
            <a:r>
              <a:rPr lang="en-US" sz="2400" dirty="0"/>
              <a:t> : given to a range of disturbances within the canopy, including the presence of an eagle or a </a:t>
            </a:r>
            <a:r>
              <a:rPr lang="en-US" sz="2400" dirty="0" err="1"/>
              <a:t>neighbouring</a:t>
            </a:r>
            <a:r>
              <a:rPr lang="en-US" sz="2400" dirty="0"/>
              <a:t> group (whose presence could sometimes be inferred by the vocal </a:t>
            </a:r>
            <a:r>
              <a:rPr lang="en-US" sz="2400" dirty="0" err="1"/>
              <a:t>behaviour</a:t>
            </a:r>
            <a:r>
              <a:rPr lang="en-US" sz="2400" dirty="0"/>
              <a:t> of the females)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3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hok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hok-oo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On a few occasions, </a:t>
            </a:r>
            <a:r>
              <a:rPr lang="en-US" sz="2400" i="1" dirty="0" err="1" smtClean="0"/>
              <a:t>hok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 err="1" smtClean="0"/>
              <a:t>hok-oo</a:t>
            </a:r>
            <a:r>
              <a:rPr lang="en-US" sz="2400" i="1" dirty="0" smtClean="0"/>
              <a:t> </a:t>
            </a:r>
            <a:r>
              <a:rPr lang="en-US" sz="2400" dirty="0" smtClean="0"/>
              <a:t>calls </a:t>
            </a:r>
            <a:r>
              <a:rPr lang="en-US" sz="2400" dirty="0"/>
              <a:t>were produced in response to a flying squirrel, whose silhouette somewhat resembles a flying eagle, but never to any other large bird.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While producing </a:t>
            </a:r>
            <a:r>
              <a:rPr lang="en-US" sz="2400" i="1" dirty="0" err="1" smtClean="0"/>
              <a:t>hok</a:t>
            </a:r>
            <a:r>
              <a:rPr lang="en-US" sz="2400" i="1" dirty="0" err="1"/>
              <a:t>-</a:t>
            </a:r>
            <a:r>
              <a:rPr lang="en-US" sz="2400" i="1" dirty="0" err="1" smtClean="0"/>
              <a:t>oo</a:t>
            </a:r>
            <a:r>
              <a:rPr lang="en-US" sz="2400" i="1" dirty="0" smtClean="0"/>
              <a:t> </a:t>
            </a:r>
            <a:r>
              <a:rPr lang="en-US" sz="2400" dirty="0"/>
              <a:t>calls, males adopted a threat posture, combined with flashing their eyelids, and they sometimes conducted a short dash towards the disturbance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Adding an </a:t>
            </a:r>
            <a:r>
              <a:rPr lang="en-US" sz="2400" i="1" dirty="0" err="1" smtClean="0"/>
              <a:t>oo</a:t>
            </a:r>
            <a:r>
              <a:rPr lang="en-US" sz="2400" dirty="0" smtClean="0"/>
              <a:t> </a:t>
            </a:r>
            <a:r>
              <a:rPr lang="en-US" sz="2400" dirty="0"/>
              <a:t>unit to </a:t>
            </a:r>
            <a:r>
              <a:rPr lang="en-US" sz="2400" i="1" dirty="0" err="1" smtClean="0"/>
              <a:t>hok</a:t>
            </a:r>
            <a:r>
              <a:rPr lang="en-US" sz="2400" dirty="0" smtClean="0"/>
              <a:t>, </a:t>
            </a:r>
            <a:r>
              <a:rPr lang="en-US" sz="2400" dirty="0"/>
              <a:t>thus, indicated that the male was aggressively </a:t>
            </a:r>
            <a:r>
              <a:rPr lang="en-US" sz="2400" dirty="0" smtClean="0"/>
              <a:t>motivated</a:t>
            </a:r>
            <a:r>
              <a:rPr lang="en-US" sz="2400" dirty="0"/>
              <a:t> </a:t>
            </a:r>
            <a:r>
              <a:rPr lang="en-US" sz="2400" dirty="0" smtClean="0"/>
              <a:t>-- in </a:t>
            </a:r>
            <a:r>
              <a:rPr lang="en-US" sz="2400" dirty="0"/>
              <a:t>response to a general disturbance </a:t>
            </a:r>
            <a:r>
              <a:rPr lang="en-US" sz="2400" dirty="0" smtClean="0"/>
              <a:t>within </a:t>
            </a:r>
            <a:r>
              <a:rPr lang="en-US" sz="2400" dirty="0"/>
              <a:t>the </a:t>
            </a:r>
            <a:r>
              <a:rPr lang="en-US" sz="2400" dirty="0" smtClean="0"/>
              <a:t>canopy, e.g., a </a:t>
            </a:r>
            <a:r>
              <a:rPr lang="en-US" sz="2400" dirty="0"/>
              <a:t>perched eagle or a conspecific opponent.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Wak-oo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boom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/>
              <a:t>Wak</a:t>
            </a:r>
            <a:r>
              <a:rPr lang="en-US" sz="2400" i="1" dirty="0" err="1"/>
              <a:t>-</a:t>
            </a:r>
            <a:r>
              <a:rPr lang="en-US" sz="2400" i="1" dirty="0" err="1" smtClean="0"/>
              <a:t>oo</a:t>
            </a:r>
            <a:r>
              <a:rPr lang="en-US" sz="2400" dirty="0" smtClean="0"/>
              <a:t> </a:t>
            </a:r>
            <a:r>
              <a:rPr lang="en-US" sz="2400" dirty="0"/>
              <a:t>calls were given to the same events as </a:t>
            </a:r>
            <a:r>
              <a:rPr lang="en-US" sz="2400" i="1" dirty="0" err="1" smtClean="0"/>
              <a:t>hok</a:t>
            </a:r>
            <a:r>
              <a:rPr lang="en-US" sz="2400" i="1" dirty="0" err="1"/>
              <a:t>-</a:t>
            </a:r>
            <a:r>
              <a:rPr lang="en-US" sz="2400" i="1" dirty="0" err="1" smtClean="0"/>
              <a:t>oo</a:t>
            </a:r>
            <a:r>
              <a:rPr lang="en-US" sz="2400" i="1" dirty="0" smtClean="0"/>
              <a:t> </a:t>
            </a:r>
            <a:r>
              <a:rPr lang="en-US" sz="2400" dirty="0"/>
              <a:t>calls (eagles, other flying animals, Diana monkey eagle alarms), but for some reason never to </a:t>
            </a:r>
            <a:r>
              <a:rPr lang="en-US" sz="2400" dirty="0" err="1"/>
              <a:t>neighbours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Boom</a:t>
            </a:r>
            <a:r>
              <a:rPr lang="en-US" sz="2400" dirty="0" smtClean="0"/>
              <a:t> calls</a:t>
            </a:r>
            <a:r>
              <a:rPr lang="en-US" sz="2400" dirty="0"/>
              <a:t> </a:t>
            </a:r>
            <a:r>
              <a:rPr lang="en-US" sz="2400" dirty="0" smtClean="0"/>
              <a:t>were </a:t>
            </a:r>
            <a:r>
              <a:rPr lang="en-US" sz="2400" dirty="0"/>
              <a:t>only given to non- predatory contexts, such as a falling branch or tree, to initiate or halt group </a:t>
            </a:r>
            <a:r>
              <a:rPr lang="en-US" sz="2400" dirty="0" smtClean="0"/>
              <a:t>travel, </a:t>
            </a:r>
            <a:r>
              <a:rPr lang="en-US" sz="2400" dirty="0"/>
              <a:t>during disputes with </a:t>
            </a:r>
            <a:r>
              <a:rPr lang="en-US" sz="2400" dirty="0" err="1"/>
              <a:t>neighbours</a:t>
            </a:r>
            <a:r>
              <a:rPr lang="en-US" sz="2400" dirty="0"/>
              <a:t>, and during any unusual vocal excitation within the </a:t>
            </a:r>
            <a:r>
              <a:rPr lang="en-US" sz="2400" dirty="0" smtClean="0"/>
              <a:t>group.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5" descr="Macintosh HD:Users:miyagawa:Desktop:Screen Shot 2018-07-03 at 11.53.5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141" r="-103141"/>
          <a:stretch>
            <a:fillRect/>
          </a:stretch>
        </p:blipFill>
        <p:spPr bwMode="auto">
          <a:xfrm>
            <a:off x="-1309384" y="149879"/>
            <a:ext cx="11942217" cy="7249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01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 experiments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investigate the predator warning function more directly, we performed a series of field experiments that simulated the presence of the different predators, using both visual and acoustic models.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/>
              <a:t>Detecting a predator never triggered any </a:t>
            </a:r>
            <a:r>
              <a:rPr lang="en-US" sz="2400" i="1" dirty="0"/>
              <a:t>boom</a:t>
            </a:r>
            <a:r>
              <a:rPr lang="en-US" sz="2400" dirty="0"/>
              <a:t> calls. </a:t>
            </a:r>
          </a:p>
          <a:p>
            <a:r>
              <a:rPr lang="en-US" sz="2400" dirty="0"/>
              <a:t>In contrast, the general alert call </a:t>
            </a:r>
            <a:r>
              <a:rPr lang="en-US" sz="2400" i="1" dirty="0" err="1"/>
              <a:t>krak-oo</a:t>
            </a:r>
            <a:r>
              <a:rPr lang="en-US" sz="2400" dirty="0"/>
              <a:t> was given in all four conditions</a:t>
            </a:r>
          </a:p>
          <a:p>
            <a:r>
              <a:rPr lang="en-US" sz="2400" i="1" dirty="0" err="1"/>
              <a:t>krak</a:t>
            </a:r>
            <a:r>
              <a:rPr lang="en-US" sz="2400" i="1" dirty="0"/>
              <a:t> </a:t>
            </a:r>
            <a:r>
              <a:rPr lang="en-US" sz="2400" dirty="0"/>
              <a:t>calls were only produced in the presence of leopards. </a:t>
            </a:r>
          </a:p>
          <a:p>
            <a:r>
              <a:rPr lang="en-US" sz="2400" i="1" dirty="0" err="1"/>
              <a:t>wak-oo</a:t>
            </a:r>
            <a:r>
              <a:rPr lang="en-US" sz="2400" dirty="0"/>
              <a:t> calls were given to </a:t>
            </a:r>
            <a:r>
              <a:rPr lang="en-US" sz="2400" dirty="0" smtClean="0"/>
              <a:t>eagles</a:t>
            </a:r>
            <a:endParaRPr lang="en-US" sz="2400" dirty="0"/>
          </a:p>
          <a:p>
            <a:r>
              <a:rPr lang="en-US" sz="2400" i="1" dirty="0" err="1"/>
              <a:t>h</a:t>
            </a:r>
            <a:r>
              <a:rPr lang="en-US" sz="2400" i="1" dirty="0" err="1" smtClean="0"/>
              <a:t>ok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err="1" smtClean="0"/>
              <a:t>hok-oo</a:t>
            </a:r>
            <a:r>
              <a:rPr lang="en-US" sz="2400" i="1" dirty="0" smtClean="0"/>
              <a:t> </a:t>
            </a:r>
            <a:r>
              <a:rPr lang="en-US" sz="2400" dirty="0" smtClean="0"/>
              <a:t>calls </a:t>
            </a:r>
            <a:r>
              <a:rPr lang="en-US" sz="2400" dirty="0"/>
              <a:t>were primarily given to visual eagle </a:t>
            </a:r>
            <a:r>
              <a:rPr lang="en-US" sz="2400" dirty="0" smtClean="0"/>
              <a:t>models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9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5" descr="Macintosh HD:Users:miyagawa:Desktop:Screen Shot 2018-07-03 at 12.06.29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81" r="-96881"/>
          <a:stretch>
            <a:fillRect/>
          </a:stretch>
        </p:blipFill>
        <p:spPr bwMode="auto">
          <a:xfrm>
            <a:off x="-1995628" y="-252430"/>
            <a:ext cx="12991303" cy="7391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49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key finding of this study was that males adhered to a simple affixation rule, which increased their small basic vocal repertoire. </a:t>
            </a:r>
            <a:r>
              <a:rPr lang="en-US" sz="2400" i="1" dirty="0" err="1" smtClean="0"/>
              <a:t>Krak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err="1" smtClean="0"/>
              <a:t>krak-oo</a:t>
            </a:r>
            <a:r>
              <a:rPr lang="en-US" sz="2400" i="1" dirty="0" smtClean="0"/>
              <a:t> </a:t>
            </a:r>
            <a:r>
              <a:rPr lang="en-US" sz="2400" dirty="0" smtClean="0"/>
              <a:t>as </a:t>
            </a:r>
            <a:r>
              <a:rPr lang="en-US" sz="2400" dirty="0"/>
              <a:t>well as </a:t>
            </a:r>
            <a:r>
              <a:rPr lang="en-US" sz="2400" i="1" dirty="0" err="1" smtClean="0"/>
              <a:t>hok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err="1" smtClean="0"/>
              <a:t>hok-oo</a:t>
            </a:r>
            <a:r>
              <a:rPr lang="en-US" sz="2400" i="1" dirty="0" smtClean="0"/>
              <a:t> </a:t>
            </a:r>
            <a:r>
              <a:rPr lang="en-US" sz="2400" dirty="0" smtClean="0"/>
              <a:t>calls </a:t>
            </a:r>
            <a:r>
              <a:rPr lang="en-US" sz="2400" dirty="0"/>
              <a:t>were composed of the same call stem elements, while the rapid addition of the </a:t>
            </a:r>
            <a:r>
              <a:rPr lang="en-US" sz="2400" i="1" dirty="0" err="1" smtClean="0"/>
              <a:t>oo</a:t>
            </a:r>
            <a:r>
              <a:rPr lang="en-US" sz="2400" i="1" dirty="0" smtClean="0"/>
              <a:t> </a:t>
            </a:r>
            <a:r>
              <a:rPr lang="en-US" sz="2400" dirty="0" smtClean="0"/>
              <a:t>affix </a:t>
            </a:r>
            <a:r>
              <a:rPr lang="en-US" sz="2400" dirty="0"/>
              <a:t>generated a significant change in the semantic content in terms of the types of external events the calls referred to.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5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787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Displacement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457200" y="977900"/>
            <a:ext cx="8229600" cy="5148263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“Campbell’s </a:t>
            </a:r>
            <a:r>
              <a:rPr lang="en-US" sz="2400" dirty="0"/>
              <a:t>monkeys concatenate vocalizations into context-specific call </a:t>
            </a:r>
            <a:r>
              <a:rPr lang="en-US" sz="2400" dirty="0" smtClean="0"/>
              <a:t>sequences”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Karim</a:t>
            </a:r>
            <a:r>
              <a:rPr lang="en-US" sz="2400" dirty="0"/>
              <a:t> </a:t>
            </a:r>
            <a:r>
              <a:rPr lang="en-US" sz="2400" dirty="0" err="1" smtClean="0"/>
              <a:t>Ouattara</a:t>
            </a:r>
            <a:r>
              <a:rPr lang="en-US" sz="2400" dirty="0" smtClean="0"/>
              <a:t>, </a:t>
            </a:r>
            <a:r>
              <a:rPr lang="en-US" sz="2400" dirty="0"/>
              <a:t>Alban </a:t>
            </a:r>
            <a:r>
              <a:rPr lang="en-US" sz="2400" dirty="0" err="1"/>
              <a:t>Lemassona</a:t>
            </a:r>
            <a:r>
              <a:rPr lang="en-US" sz="2400" dirty="0" smtClean="0"/>
              <a:t>, and </a:t>
            </a:r>
            <a:r>
              <a:rPr lang="en-US" sz="2400" dirty="0"/>
              <a:t>Klaus </a:t>
            </a:r>
            <a:r>
              <a:rPr lang="en-US" sz="2400" dirty="0" err="1" smtClean="0"/>
              <a:t>Zuberbühlerd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PNAS </a:t>
            </a:r>
            <a:r>
              <a:rPr lang="en-US" sz="2400" dirty="0"/>
              <a:t>2009</a:t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There was a significant difference in the proportion of H and H+  calls if the caller spotted a real eagle or encountered the eagle model compared to when he only heard eagle </a:t>
            </a:r>
            <a:r>
              <a:rPr lang="en-US" sz="2400" dirty="0" smtClean="0"/>
              <a:t>vocalizations </a:t>
            </a:r>
            <a:r>
              <a:rPr lang="en-US" sz="2400" dirty="0"/>
              <a:t>or Diana monkey eagle alarm calls.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Human language is symbolic in the sense that signalers can inform listeners about referents that are not physically </a:t>
            </a:r>
            <a:r>
              <a:rPr lang="en-US" sz="2400" dirty="0" smtClean="0"/>
              <a:t>present. </a:t>
            </a:r>
            <a:r>
              <a:rPr lang="en-US" sz="2400" dirty="0"/>
              <a:t>In Campbell’s monkeys, we only observed calling in response to real life experiences, and some observations </a:t>
            </a:r>
            <a:r>
              <a:rPr lang="en-US" sz="2400" dirty="0" smtClean="0"/>
              <a:t>suggested </a:t>
            </a:r>
            <a:r>
              <a:rPr lang="en-US" sz="2400" dirty="0"/>
              <a:t>that callers did not attempt to inform others.  DISPLACEMENT</a:t>
            </a:r>
            <a:r>
              <a:rPr lang="en-US" sz="2400" dirty="0"/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Schlenker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“Formal </a:t>
            </a:r>
            <a:r>
              <a:rPr lang="en-US" sz="2400" dirty="0"/>
              <a:t>monkey </a:t>
            </a:r>
            <a:r>
              <a:rPr lang="en-US" sz="2400" dirty="0" smtClean="0"/>
              <a:t>linguistics”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Philippe </a:t>
            </a:r>
            <a:r>
              <a:rPr lang="en-US" sz="2000" dirty="0" err="1"/>
              <a:t>Schlenker</a:t>
            </a:r>
            <a:r>
              <a:rPr lang="en-US" sz="2000" dirty="0"/>
              <a:t>*, Emmanuel </a:t>
            </a:r>
            <a:r>
              <a:rPr lang="en-US" sz="2000" dirty="0" err="1"/>
              <a:t>Chemla</a:t>
            </a:r>
            <a:r>
              <a:rPr lang="en-US" sz="2000" dirty="0"/>
              <a:t>, Anne M. </a:t>
            </a:r>
            <a:r>
              <a:rPr lang="en-US" sz="2000" dirty="0" err="1"/>
              <a:t>Schel</a:t>
            </a:r>
            <a:r>
              <a:rPr lang="en-US" sz="2000" dirty="0"/>
              <a:t>, James Fuller, Jean-Pierre Gautier, Jeremy Kuhn, </a:t>
            </a:r>
            <a:r>
              <a:rPr lang="en-US" sz="2000" dirty="0" err="1"/>
              <a:t>Dunja</a:t>
            </a:r>
            <a:r>
              <a:rPr lang="en-US" sz="2000" dirty="0"/>
              <a:t> </a:t>
            </a:r>
            <a:r>
              <a:rPr lang="en-US" sz="2000" dirty="0" err="1"/>
              <a:t>Veselinovic</a:t>
            </a:r>
            <a:r>
              <a:rPr lang="en-US" sz="2000" dirty="0"/>
              <a:t>́, Kate Arnold, </a:t>
            </a:r>
            <a:r>
              <a:rPr lang="en-US" sz="2000" dirty="0" err="1"/>
              <a:t>Cristiane</a:t>
            </a:r>
            <a:r>
              <a:rPr lang="en-US" sz="2000" dirty="0"/>
              <a:t> </a:t>
            </a:r>
            <a:r>
              <a:rPr lang="en-US" sz="2000" dirty="0" err="1"/>
              <a:t>Cäsar</a:t>
            </a:r>
            <a:r>
              <a:rPr lang="en-US" sz="2000" dirty="0"/>
              <a:t>, </a:t>
            </a:r>
            <a:r>
              <a:rPr lang="en-US" sz="2000" dirty="0" err="1"/>
              <a:t>Sumir</a:t>
            </a:r>
            <a:r>
              <a:rPr lang="en-US" sz="2000" dirty="0"/>
              <a:t> Keenan, Alban </a:t>
            </a:r>
            <a:r>
              <a:rPr lang="en-US" sz="2000" dirty="0" err="1"/>
              <a:t>Lemasson</a:t>
            </a:r>
            <a:r>
              <a:rPr lang="en-US" sz="2000" dirty="0"/>
              <a:t>, </a:t>
            </a:r>
            <a:r>
              <a:rPr lang="en-US" sz="2000" dirty="0" err="1"/>
              <a:t>Karim</a:t>
            </a:r>
            <a:r>
              <a:rPr lang="en-US" sz="2000" dirty="0"/>
              <a:t> </a:t>
            </a:r>
            <a:r>
              <a:rPr lang="en-US" sz="2000" dirty="0" err="1"/>
              <a:t>Ouattara</a:t>
            </a:r>
            <a:r>
              <a:rPr lang="en-US" sz="2000" dirty="0"/>
              <a:t>, Robin Ryder and Klaus </a:t>
            </a:r>
            <a:r>
              <a:rPr lang="en-US" sz="2000" dirty="0" err="1"/>
              <a:t>Zuberbühler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Theoretical Linguistics</a:t>
            </a:r>
            <a:r>
              <a:rPr lang="en-US" sz="2000" b="1" dirty="0"/>
              <a:t> </a:t>
            </a:r>
            <a:r>
              <a:rPr lang="en-US" sz="2000" b="1" dirty="0" smtClean="0"/>
              <a:t>2016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“Monkey </a:t>
            </a:r>
            <a:r>
              <a:rPr lang="en-US" sz="2400" dirty="0"/>
              <a:t>semantics: two ‘dialects’ of Campbell’s monkey alarm </a:t>
            </a:r>
            <a:r>
              <a:rPr lang="en-US" sz="2400" dirty="0" smtClean="0"/>
              <a:t>calls”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Philippe </a:t>
            </a:r>
            <a:r>
              <a:rPr lang="en-US" sz="2000" dirty="0" err="1"/>
              <a:t>Schlenker</a:t>
            </a:r>
            <a:r>
              <a:rPr lang="en-US" sz="2000" dirty="0"/>
              <a:t> • Emmanuel </a:t>
            </a:r>
            <a:r>
              <a:rPr lang="en-US" sz="2000" dirty="0" err="1"/>
              <a:t>Chemla</a:t>
            </a:r>
            <a:r>
              <a:rPr lang="en-US" sz="2000" dirty="0"/>
              <a:t> • Kate Arnold • Alban </a:t>
            </a:r>
            <a:r>
              <a:rPr lang="en-US" sz="2000" dirty="0" err="1"/>
              <a:t>Lemasson</a:t>
            </a:r>
            <a:r>
              <a:rPr lang="en-US" sz="2000" dirty="0"/>
              <a:t> • </a:t>
            </a:r>
            <a:r>
              <a:rPr lang="en-US" sz="2000" dirty="0" err="1"/>
              <a:t>Karim</a:t>
            </a:r>
            <a:r>
              <a:rPr lang="en-US" sz="2000" dirty="0"/>
              <a:t> </a:t>
            </a:r>
            <a:r>
              <a:rPr lang="en-US" sz="2000" dirty="0" err="1"/>
              <a:t>Ouattara</a:t>
            </a:r>
            <a:r>
              <a:rPr lang="en-US" sz="2000" dirty="0"/>
              <a:t> • </a:t>
            </a:r>
            <a:r>
              <a:rPr lang="en-US" sz="2000" dirty="0" err="1"/>
              <a:t>Sumir</a:t>
            </a:r>
            <a:r>
              <a:rPr lang="en-US" sz="2000" dirty="0"/>
              <a:t> Keenan • Claudia Stephan • Robin Ryder • Klaus </a:t>
            </a:r>
            <a:r>
              <a:rPr lang="en-US" sz="2000" dirty="0" err="1"/>
              <a:t>Zuberbühler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 smtClean="0"/>
              <a:t>Linguistics </a:t>
            </a:r>
            <a:r>
              <a:rPr lang="en-US" sz="2000" b="1" i="1" dirty="0"/>
              <a:t>and </a:t>
            </a:r>
            <a:r>
              <a:rPr lang="en-US" sz="2000" b="1" i="1" dirty="0" smtClean="0"/>
              <a:t>Philosophy </a:t>
            </a:r>
            <a:r>
              <a:rPr lang="en-US" sz="2000" b="1" dirty="0"/>
              <a:t>(2014)</a:t>
            </a: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Combinatorial system in human language	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Merge (Chomsky 1995, 2013, etc.)</a:t>
            </a:r>
          </a:p>
          <a:p>
            <a:pPr marL="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Merge applies to two objects α and β, and forms a new object </a:t>
            </a:r>
          </a:p>
          <a:p>
            <a:pPr marL="0" indent="0">
              <a:buNone/>
            </a:pPr>
            <a:r>
              <a:rPr lang="en-US" sz="2400" dirty="0" err="1" smtClean="0"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cs typeface="Times New Roman" panose="02020603050405020304" pitchFamily="18" charset="0"/>
              </a:rPr>
              <a:t> = {α, β}. </a:t>
            </a:r>
          </a:p>
          <a:p>
            <a:pPr marL="0" indent="0">
              <a:buNone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lies in its ability to describe an infinity of (input, output) pairs by a finitely definable set of operations in an effectively computable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manner… (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Luuk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Luuk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2011).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6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Dialectical variation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Schlenker</a:t>
            </a:r>
            <a:r>
              <a:rPr lang="en-US" sz="2400" dirty="0"/>
              <a:t> et al. (2014) discussed comparative data (due to Arnold and Keenan</a:t>
            </a:r>
            <a:r>
              <a:rPr lang="en-US" sz="2400" dirty="0" smtClean="0"/>
              <a:t>) — </a:t>
            </a:r>
            <a:r>
              <a:rPr lang="en-US" sz="2400" dirty="0"/>
              <a:t>apparent dialectal variation between the Tai forest(Côte d'Ivoire) and </a:t>
            </a:r>
            <a:r>
              <a:rPr lang="en-US" sz="2400" dirty="0" err="1"/>
              <a:t>Tiwai</a:t>
            </a:r>
            <a:r>
              <a:rPr lang="en-US" sz="2400" dirty="0"/>
              <a:t> island (is a wildlife sanctuary and tourist site in Sierra Leon</a:t>
            </a:r>
            <a:r>
              <a:rPr lang="en-US" sz="2400" dirty="0" smtClean="0"/>
              <a:t>): </a:t>
            </a:r>
            <a:r>
              <a:rPr lang="en-US" sz="2400" i="1" dirty="0" err="1" smtClean="0"/>
              <a:t>krak</a:t>
            </a:r>
            <a:r>
              <a:rPr lang="en-US" sz="2400" dirty="0" smtClean="0"/>
              <a:t> </a:t>
            </a:r>
            <a:r>
              <a:rPr lang="en-US" sz="2400" dirty="0"/>
              <a:t>has a primarily leopard-related meaning in Tai (where leopards exist), the same call is used as a general alert call on </a:t>
            </a:r>
            <a:r>
              <a:rPr lang="en-US" sz="2400" dirty="0" err="1"/>
              <a:t>Tiwai</a:t>
            </a:r>
            <a:r>
              <a:rPr lang="en-US" sz="2400" dirty="0"/>
              <a:t>, where leopards have been absent for decades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Schlenker</a:t>
            </a:r>
            <a:r>
              <a:rPr lang="en-US" sz="2400" dirty="0"/>
              <a:t> </a:t>
            </a:r>
            <a:r>
              <a:rPr lang="en-US" sz="2400" dirty="0" smtClean="0"/>
              <a:t>et al</a:t>
            </a:r>
            <a:r>
              <a:rPr lang="en-US" sz="2400" dirty="0"/>
              <a:t>. (2014) developed several possible analyses, one of which posited </a:t>
            </a:r>
            <a:r>
              <a:rPr lang="en-US" sz="2400" dirty="0" smtClean="0"/>
              <a:t>that:</a:t>
            </a:r>
          </a:p>
          <a:p>
            <a:r>
              <a:rPr lang="en-US" sz="2400" dirty="0" smtClean="0"/>
              <a:t> </a:t>
            </a:r>
            <a:r>
              <a:rPr lang="en-US" sz="2400" i="1" dirty="0" err="1"/>
              <a:t>krak</a:t>
            </a:r>
            <a:r>
              <a:rPr lang="en-US" sz="2400" dirty="0"/>
              <a:t> was a general alert call on both </a:t>
            </a:r>
            <a:r>
              <a:rPr lang="en-US" sz="2400" dirty="0" smtClean="0"/>
              <a:t>sites</a:t>
            </a:r>
            <a:endParaRPr lang="en-US" sz="2400" dirty="0"/>
          </a:p>
          <a:p>
            <a:r>
              <a:rPr lang="en-US" sz="2400" i="1" dirty="0" err="1" smtClean="0"/>
              <a:t>hok</a:t>
            </a:r>
            <a:r>
              <a:rPr lang="en-US" sz="2400" dirty="0" smtClean="0"/>
              <a:t> </a:t>
            </a:r>
            <a:r>
              <a:rPr lang="en-US" sz="2400" dirty="0"/>
              <a:t>was related to non-terrestrial </a:t>
            </a:r>
            <a:r>
              <a:rPr lang="en-US" sz="2400" dirty="0" smtClean="0"/>
              <a:t>disturbances</a:t>
            </a:r>
            <a:endParaRPr lang="en-US" sz="2400" dirty="0"/>
          </a:p>
          <a:p>
            <a:r>
              <a:rPr lang="en-US" sz="2400" i="1" dirty="0" smtClean="0"/>
              <a:t>boom </a:t>
            </a:r>
            <a:r>
              <a:rPr lang="en-US" sz="2400" dirty="0"/>
              <a:t>involved non-predation </a:t>
            </a:r>
            <a:r>
              <a:rPr lang="en-US" sz="2400" dirty="0" smtClean="0"/>
              <a:t>situations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-</a:t>
            </a:r>
            <a:r>
              <a:rPr lang="en-US" sz="2400" i="1" dirty="0" err="1"/>
              <a:t>oo</a:t>
            </a:r>
            <a:r>
              <a:rPr lang="en-US" sz="2400" dirty="0"/>
              <a:t> had a (compositional) </a:t>
            </a:r>
            <a:r>
              <a:rPr lang="en-US" sz="2400" dirty="0" err="1"/>
              <a:t>attenuative</a:t>
            </a:r>
            <a:r>
              <a:rPr lang="en-US" sz="2400" dirty="0"/>
              <a:t> function.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“Lexical meanings” (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Schlenker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a. 2014)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Informal description of the lexical meanings </a:t>
            </a:r>
          </a:p>
          <a:p>
            <a:pPr marL="0" indent="0">
              <a:buNone/>
            </a:pPr>
            <a:r>
              <a:rPr lang="en-US" sz="2400" dirty="0"/>
              <a:t>a. </a:t>
            </a:r>
            <a:r>
              <a:rPr lang="en-US" sz="2400" dirty="0" smtClean="0"/>
              <a:t> </a:t>
            </a:r>
            <a:r>
              <a:rPr lang="en-US" sz="2400" i="1" dirty="0" smtClean="0"/>
              <a:t>boom </a:t>
            </a:r>
            <a:r>
              <a:rPr lang="en-US" sz="2400" i="1" dirty="0"/>
              <a:t>boom</a:t>
            </a:r>
            <a:r>
              <a:rPr lang="en-US" sz="2400" dirty="0"/>
              <a:t>: ‘this is not a situation of predation’</a:t>
            </a:r>
          </a:p>
          <a:p>
            <a:pPr marL="0" indent="0">
              <a:buNone/>
            </a:pPr>
            <a:r>
              <a:rPr lang="en-US" sz="2400" dirty="0"/>
              <a:t> b. </a:t>
            </a:r>
            <a:r>
              <a:rPr lang="en-US" sz="2400" dirty="0" smtClean="0"/>
              <a:t> </a:t>
            </a:r>
            <a:r>
              <a:rPr lang="en-US" sz="2400" i="1" dirty="0" err="1" smtClean="0"/>
              <a:t>hok</a:t>
            </a:r>
            <a:r>
              <a:rPr lang="en-US" sz="2400" i="1" dirty="0" err="1"/>
              <a:t>-oo</a:t>
            </a:r>
            <a:r>
              <a:rPr lang="en-US" sz="2400" dirty="0"/>
              <a:t>: ‘there is an alert upwards’ </a:t>
            </a:r>
          </a:p>
          <a:p>
            <a:pPr marL="0" indent="0">
              <a:buNone/>
            </a:pPr>
            <a:r>
              <a:rPr lang="en-US" sz="2400" dirty="0"/>
              <a:t>c. </a:t>
            </a:r>
            <a:r>
              <a:rPr lang="en-US" sz="2400" dirty="0" smtClean="0"/>
              <a:t> </a:t>
            </a:r>
            <a:r>
              <a:rPr lang="en-US" sz="2400" i="1" dirty="0" err="1" smtClean="0"/>
              <a:t>hok</a:t>
            </a:r>
            <a:r>
              <a:rPr lang="en-US" sz="2400" dirty="0"/>
              <a:t>: ‘there is an eagle’ </a:t>
            </a:r>
          </a:p>
          <a:p>
            <a:pPr marL="0" indent="0">
              <a:buNone/>
            </a:pPr>
            <a:r>
              <a:rPr lang="en-US" sz="2400" dirty="0"/>
              <a:t>d. </a:t>
            </a:r>
            <a:r>
              <a:rPr lang="en-US" sz="2400" dirty="0" smtClean="0"/>
              <a:t> </a:t>
            </a:r>
            <a:r>
              <a:rPr lang="en-US" sz="2400" i="1" dirty="0" err="1" smtClean="0"/>
              <a:t>krak</a:t>
            </a:r>
            <a:r>
              <a:rPr lang="en-US" sz="2400" i="1" dirty="0" err="1"/>
              <a:t>-oo</a:t>
            </a:r>
            <a:r>
              <a:rPr lang="en-US" sz="2400" dirty="0"/>
              <a:t>: ‘there is an alert’ </a:t>
            </a:r>
          </a:p>
          <a:p>
            <a:pPr marL="0" indent="0">
              <a:buNone/>
            </a:pPr>
            <a:r>
              <a:rPr lang="en-US" sz="2400" dirty="0"/>
              <a:t>e</a:t>
            </a:r>
            <a:r>
              <a:rPr lang="en-US" sz="2400"/>
              <a:t>. </a:t>
            </a:r>
            <a:r>
              <a:rPr lang="en-US" sz="2400" smtClean="0"/>
              <a:t> </a:t>
            </a:r>
            <a:r>
              <a:rPr lang="en-US" sz="2400" i="1" smtClean="0"/>
              <a:t>krak</a:t>
            </a:r>
            <a:r>
              <a:rPr lang="en-US" sz="2400" dirty="0"/>
              <a:t>: (</a:t>
            </a:r>
            <a:r>
              <a:rPr lang="en-US" sz="2400" dirty="0" err="1"/>
              <a:t>i</a:t>
            </a:r>
            <a:r>
              <a:rPr lang="en-US" sz="2400" dirty="0"/>
              <a:t>) ‘there is a leopard’ (Tai); (ii) ‘there is an alert’ (</a:t>
            </a:r>
            <a:r>
              <a:rPr lang="en-US" sz="2400" dirty="0" err="1"/>
              <a:t>Tiwai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8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Macintosh HD:Users:miyagawa:Desktop:Screen Shot 2018-06-24 at 7.02.2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1" y="274638"/>
            <a:ext cx="8132382" cy="6209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03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with the analysis in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Schlenker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2014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Schlenker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2016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First, on the assumption that the meaning of </a:t>
            </a:r>
            <a:r>
              <a:rPr lang="en-US" sz="2400" i="1" dirty="0" err="1"/>
              <a:t>krak-oo</a:t>
            </a:r>
            <a:r>
              <a:rPr lang="en-US" sz="2400" dirty="0"/>
              <a:t> is derived from the meanings of </a:t>
            </a:r>
            <a:r>
              <a:rPr lang="en-US" sz="2400" i="1" dirty="0" err="1"/>
              <a:t>krak</a:t>
            </a:r>
            <a:r>
              <a:rPr lang="en-US" sz="2400" dirty="0"/>
              <a:t> and -</a:t>
            </a:r>
            <a:r>
              <a:rPr lang="en-US" sz="2400" i="1" dirty="0" err="1"/>
              <a:t>oo</a:t>
            </a:r>
            <a:r>
              <a:rPr lang="en-US" sz="2400" dirty="0"/>
              <a:t>, it is unlikely that a leopard meaning for </a:t>
            </a:r>
            <a:r>
              <a:rPr lang="en-US" sz="2400" i="1" dirty="0" err="1"/>
              <a:t>krak</a:t>
            </a:r>
            <a:r>
              <a:rPr lang="en-US" sz="2400" dirty="0"/>
              <a:t> could yield a general meaning for </a:t>
            </a:r>
            <a:r>
              <a:rPr lang="en-US" sz="2400" i="1" dirty="0" err="1"/>
              <a:t>krak-oo</a:t>
            </a:r>
            <a:r>
              <a:rPr lang="en-US" sz="2400" dirty="0"/>
              <a:t>. </a:t>
            </a:r>
            <a:r>
              <a:rPr lang="en-US" sz="2400" dirty="0" smtClean="0"/>
              <a:t>If </a:t>
            </a:r>
            <a:r>
              <a:rPr lang="en-US" sz="2400" i="1" dirty="0" err="1"/>
              <a:t>krak</a:t>
            </a:r>
            <a:r>
              <a:rPr lang="en-US" sz="2400" dirty="0"/>
              <a:t> is applicable just in case there is a leopard in the relevant situation, we would expect </a:t>
            </a:r>
            <a:r>
              <a:rPr lang="en-US" sz="2400" i="1" dirty="0" err="1"/>
              <a:t>krak-oo</a:t>
            </a:r>
            <a:r>
              <a:rPr lang="en-US" sz="2400" dirty="0"/>
              <a:t> to be used when one should pay attention to a threat coming from the </a:t>
            </a:r>
            <a:r>
              <a:rPr lang="en-US" sz="2400" dirty="0" smtClean="0"/>
              <a:t>ground — Campbell’s </a:t>
            </a:r>
            <a:r>
              <a:rPr lang="en-US" sz="2400" dirty="0"/>
              <a:t>monkeys are arboreal and leopards come from lower down (even when they climb).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9225"/>
          </a:xfrm>
        </p:spPr>
        <p:txBody>
          <a:bodyPr>
            <a:normAutofit fontScale="90000"/>
          </a:bodyPr>
          <a:lstStyle/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0078"/>
            <a:ext cx="8229600" cy="55660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92563" y="4354412"/>
            <a:ext cx="757235" cy="41808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49798" y="4354411"/>
            <a:ext cx="733571" cy="37075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4806" y="4677836"/>
            <a:ext cx="186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                   β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226134" y="3936326"/>
            <a:ext cx="757235" cy="41808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83369" y="3936326"/>
            <a:ext cx="788785" cy="36286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983369" y="3447242"/>
            <a:ext cx="941185" cy="48908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24554" y="3447242"/>
            <a:ext cx="786256" cy="3470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41126" y="3052821"/>
            <a:ext cx="783428" cy="39442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376003" y="3052821"/>
            <a:ext cx="765123" cy="33131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49798" y="2658399"/>
            <a:ext cx="891328" cy="39442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397909" y="2658400"/>
            <a:ext cx="828225" cy="32342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16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99739" y="228600"/>
            <a:ext cx="8479448" cy="60801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non-human animals have a combinatorial system?</a:t>
            </a:r>
            <a:endParaRPr lang="ja-JP" altLang="en-US" sz="3200" dirty="0">
              <a:solidFill>
                <a:srgbClr val="4A452A"/>
              </a:solidFill>
              <a:latin typeface="Trebuchet MS" charset="0"/>
              <a:ea typeface="ＭＳ Ｐゴシック" charset="0"/>
              <a:cs typeface="Trebuchet MS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49275" y="1295400"/>
            <a:ext cx="8042275" cy="46482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altLang="ja-JP" sz="2400" dirty="0" err="1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Vervet</a:t>
            </a:r>
            <a:r>
              <a:rPr lang="en-US" altLang="ja-JP" sz="2400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 monkeys of Kenya	</a:t>
            </a:r>
          </a:p>
          <a:p>
            <a:pPr eaLnBrk="1" hangingPunct="1">
              <a:buFont typeface="Wingdings 2" charset="0"/>
              <a:buNone/>
            </a:pPr>
            <a:r>
              <a:rPr lang="en-US" altLang="ja-JP" sz="1600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	(</a:t>
            </a:r>
            <a:r>
              <a:rPr lang="en-US" altLang="ja-JP" sz="1600" dirty="0" err="1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Seyfarth</a:t>
            </a:r>
            <a:r>
              <a:rPr lang="en-US" altLang="ja-JP" sz="1600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, Cheney, </a:t>
            </a:r>
            <a:r>
              <a:rPr lang="en-US" altLang="ja-JP" sz="1600" dirty="0" err="1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Marler</a:t>
            </a:r>
            <a:r>
              <a:rPr lang="en-US" altLang="ja-JP" sz="1600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 1980 </a:t>
            </a:r>
            <a:r>
              <a:rPr lang="en-US" altLang="ja-JP" sz="1600" i="1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Science</a:t>
            </a:r>
            <a:r>
              <a:rPr lang="en-US" altLang="ja-JP" sz="1600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)</a:t>
            </a:r>
          </a:p>
          <a:p>
            <a:pPr eaLnBrk="1" hangingPunct="1">
              <a:buFont typeface="Wingdings 2" charset="0"/>
              <a:buNone/>
            </a:pPr>
            <a:endParaRPr lang="en-US" altLang="ja-JP" dirty="0" smtClean="0">
              <a:solidFill>
                <a:srgbClr val="4A452A"/>
              </a:solidFill>
              <a:latin typeface="Trebuchet MS" charset="0"/>
              <a:ea typeface="ＭＳ Ｐゴシック" charset="0"/>
              <a:cs typeface="Trebuchet MS" charset="0"/>
            </a:endParaRPr>
          </a:p>
          <a:p>
            <a:pPr eaLnBrk="1" hangingPunct="1">
              <a:buFont typeface="Wingdings 2" charset="0"/>
              <a:buNone/>
            </a:pPr>
            <a:endParaRPr lang="en-US" altLang="ja-JP" dirty="0">
              <a:solidFill>
                <a:srgbClr val="4A452A"/>
              </a:solidFill>
              <a:latin typeface="Trebuchet MS" charset="0"/>
              <a:ea typeface="ＭＳ Ｐゴシック" charset="0"/>
              <a:cs typeface="Trebuchet MS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US" altLang="ja-JP" dirty="0" smtClean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eagle </a:t>
            </a:r>
            <a:r>
              <a:rPr lang="ja-JP" altLang="en-US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鷲</a:t>
            </a:r>
            <a:r>
              <a:rPr lang="en-US" altLang="ja-JP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		    snake</a:t>
            </a:r>
            <a:r>
              <a:rPr lang="ja-JP" altLang="en-US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　へび</a:t>
            </a:r>
            <a:r>
              <a:rPr lang="en-US" altLang="ja-JP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		  leopard														</a:t>
            </a:r>
            <a:r>
              <a:rPr lang="ja-JP" altLang="en-US" dirty="0">
                <a:solidFill>
                  <a:srgbClr val="4A452A"/>
                </a:solidFill>
                <a:latin typeface="Trebuchet MS" charset="0"/>
                <a:ea typeface="ＭＳ Ｐゴシック" charset="0"/>
                <a:cs typeface="Trebuchet MS" charset="0"/>
              </a:rPr>
              <a:t>レパード</a:t>
            </a:r>
          </a:p>
          <a:p>
            <a:pPr eaLnBrk="1" hangingPunct="1">
              <a:buFont typeface="Wingdings 2" charset="0"/>
              <a:buNone/>
            </a:pPr>
            <a:endParaRPr lang="en-US" altLang="ja-JP" dirty="0">
              <a:solidFill>
                <a:srgbClr val="18579B"/>
              </a:solidFill>
              <a:latin typeface="Trebuchet MS" charset="0"/>
              <a:ea typeface="ＭＳ Ｐゴシック" charset="0"/>
              <a:cs typeface="Trebuchet MS" charset="0"/>
            </a:endParaRPr>
          </a:p>
        </p:txBody>
      </p:sp>
      <p:pic>
        <p:nvPicPr>
          <p:cNvPr id="21508" name="Leopard.mov" descr="/Users/miyagawa/Desktop/All Shigeru/general linguistics talk/Vervet monkey/Leopard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954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VervetSnakeAlarm.mov" descr="/Users/miyagawa/Desktop/All Shigeru/general linguistics talk/Vervet monkey/VervetSnakeAlarm.mo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45100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VervetEagleAlarm.mov" descr="/Users/miyagawa/Desktop/All Shigeru/general linguistics talk/Vervet monkey/VervetEagleAlarm.mo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45100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7" descr="180px-Leopard_afric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92613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8" descr="250px-Eagle_In_Flight_2004-09-01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322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9" descr="180px-Python_reticulatus_сетчатый_питон-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62425"/>
            <a:ext cx="990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FE2D-C94E-624D-AD6E-6165A983507D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Integration Hypothesis and Parallel Development, Shigeru Miyagawa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32542" y="6067583"/>
            <a:ext cx="62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3"/>
              </a:rPr>
              <a:t>bees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8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Combinations that generate new meanings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278"/>
            <a:ext cx="7328116" cy="4117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α</a:t>
            </a:r>
            <a:r>
              <a:rPr lang="en-US" sz="2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M1  +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β</a:t>
            </a:r>
            <a:r>
              <a:rPr lang="en-US" sz="2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M2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=&gt;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Bengalese Finch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6" descr="figure2.jpe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2" b="-14162"/>
          <a:stretch>
            <a:fillRect/>
          </a:stretch>
        </p:blipFill>
        <p:spPr>
          <a:xfrm>
            <a:off x="658778" y="2183240"/>
            <a:ext cx="5703853" cy="3136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795" y="5230027"/>
            <a:ext cx="3478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new meaning</a:t>
            </a:r>
          </a:p>
          <a:p>
            <a:r>
              <a:rPr lang="en-US" sz="2400" dirty="0" smtClean="0"/>
              <a:t>No structural hierarchy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553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Campbell’s Monkeys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“Campbell’s </a:t>
            </a:r>
            <a:r>
              <a:rPr lang="en-US" sz="2400" dirty="0"/>
              <a:t>Monkeys Use Affixation to Alter Call </a:t>
            </a:r>
            <a:r>
              <a:rPr lang="en-US" sz="2400" dirty="0" smtClean="0"/>
              <a:t>Meaning”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Karim</a:t>
            </a:r>
            <a:r>
              <a:rPr lang="en-US" sz="2400" dirty="0"/>
              <a:t> </a:t>
            </a:r>
            <a:r>
              <a:rPr lang="en-US" sz="2400" dirty="0" err="1"/>
              <a:t>Ouattara</a:t>
            </a:r>
            <a:r>
              <a:rPr lang="en-US" sz="2400" dirty="0"/>
              <a:t>, Alban </a:t>
            </a:r>
            <a:r>
              <a:rPr lang="en-US" sz="2400" dirty="0" err="1"/>
              <a:t>Lemasson</a:t>
            </a:r>
            <a:r>
              <a:rPr lang="en-US" sz="2400" dirty="0"/>
              <a:t>, Klaus </a:t>
            </a:r>
            <a:r>
              <a:rPr lang="en-US" sz="2400" dirty="0" err="1" smtClean="0"/>
              <a:t>Zuberbühler</a:t>
            </a:r>
            <a:r>
              <a:rPr lang="en-US" sz="2400" dirty="0" smtClean="0"/>
              <a:t>,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/>
              <a:t>PLoS</a:t>
            </a:r>
            <a:r>
              <a:rPr lang="en-US" sz="2400" dirty="0" smtClean="0"/>
              <a:t> ONE </a:t>
            </a:r>
            <a:r>
              <a:rPr lang="en-US" sz="2400" dirty="0"/>
              <a:t>2009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adult males of six wild </a:t>
            </a:r>
            <a:r>
              <a:rPr lang="en-US" sz="2400" dirty="0" smtClean="0"/>
              <a:t>Campbell’s </a:t>
            </a:r>
          </a:p>
          <a:p>
            <a:pPr marL="0" indent="0">
              <a:buNone/>
            </a:pPr>
            <a:r>
              <a:rPr lang="en-US" sz="2400" dirty="0" smtClean="0"/>
              <a:t>monkey </a:t>
            </a:r>
            <a:r>
              <a:rPr lang="en-US" sz="2400" dirty="0"/>
              <a:t>groups </a:t>
            </a:r>
            <a:r>
              <a:rPr lang="en-US" sz="2400" dirty="0" smtClean="0"/>
              <a:t>in </a:t>
            </a:r>
            <a:r>
              <a:rPr lang="en-US" sz="2400" dirty="0"/>
              <a:t>the Tai Forest</a:t>
            </a:r>
            <a:r>
              <a:rPr lang="en-US" sz="2400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Macintosh HD:Users:miyagawa:Desktop:Screen Shot 2018-07-03 at 12.43.3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59" y="2541494"/>
            <a:ext cx="3153303" cy="381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43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Macintosh HD:Users:miyagawa:Desktop:Screen Shot 2018-07-03 at 12.41.5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4229100" cy="279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Macintosh HD:Users:miyagawa:Desktop:Screen Shot 2018-07-03 at 12.45.25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" b="1869"/>
          <a:stretch>
            <a:fillRect/>
          </a:stretch>
        </p:blipFill>
        <p:spPr bwMode="auto">
          <a:xfrm>
            <a:off x="4024155" y="2855610"/>
            <a:ext cx="5058089" cy="350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77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14" y="274638"/>
            <a:ext cx="8581990" cy="790299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Affixation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alarm calls of free-ranging adult Campbell’s monkeys 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Cercopithecus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campbelli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campbelli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808"/>
            <a:ext cx="8229600" cy="4769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Male alarm calls are composed of an acoustically variable stem, which can be followed by an acoustically invariable suffix.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Suffixation functions to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broaden the calls’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transforming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highly specific eagle alarm to a general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arboreal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disturbance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call;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(ii)  by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transforming a highly specific leopard alarm call to 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general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alert call.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5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64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to pairs, or “flat” sequences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66"/>
            <a:ext cx="8229600" cy="514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Campbell’s monkey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 +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Never:  [R +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 + [R/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/R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Putty-nosed monkeys (</a:t>
            </a:r>
            <a:r>
              <a:rPr lang="en-US" sz="2400" dirty="0"/>
              <a:t>Arnold and </a:t>
            </a:r>
            <a:r>
              <a:rPr lang="en-US" sz="2400" dirty="0" err="1"/>
              <a:t>Zuberbühler</a:t>
            </a:r>
            <a:r>
              <a:rPr lang="en-US" sz="2400" dirty="0"/>
              <a:t> </a:t>
            </a:r>
            <a:r>
              <a:rPr lang="en-US" sz="2400" dirty="0" smtClean="0"/>
              <a:t>2012)</a:t>
            </a:r>
          </a:p>
          <a:p>
            <a:pPr marL="0" indent="0">
              <a:buNone/>
            </a:pPr>
            <a:r>
              <a:rPr lang="en-US" sz="2400" dirty="0" err="1"/>
              <a:t>pyow</a:t>
            </a:r>
            <a:r>
              <a:rPr lang="en-US" sz="2400" dirty="0"/>
              <a:t> (=P) and </a:t>
            </a:r>
            <a:r>
              <a:rPr lang="en-US" sz="2400" dirty="0" smtClean="0"/>
              <a:t>hack=(H); </a:t>
            </a:r>
          </a:p>
          <a:p>
            <a:pPr marL="0" indent="0">
              <a:buNone/>
            </a:pPr>
            <a:r>
              <a:rPr lang="en-US" sz="2400" dirty="0" err="1" smtClean="0"/>
              <a:t>Pyows</a:t>
            </a:r>
            <a:r>
              <a:rPr lang="en-US" sz="2400" dirty="0" smtClean="0"/>
              <a:t> </a:t>
            </a:r>
            <a:r>
              <a:rPr lang="en-US" sz="2400" dirty="0"/>
              <a:t>function as general alert calls, whereas hacks are usually related to aerial predators.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PPPHHH</a:t>
            </a:r>
            <a:r>
              <a:rPr lang="en-US" sz="2400" dirty="0"/>
              <a:t> </a:t>
            </a:r>
            <a:r>
              <a:rPr lang="en-US" sz="2400" dirty="0" smtClean="0"/>
              <a:t>(can </a:t>
            </a:r>
            <a:r>
              <a:rPr lang="en-US" sz="2400" dirty="0"/>
              <a:t>only be used for non-risk-related </a:t>
            </a:r>
            <a:r>
              <a:rPr lang="en-US" sz="2400" dirty="0" smtClean="0"/>
              <a:t>situations)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*PHPHPHPH 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*[[[[PH]PH]PH]PH])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Miyagawa July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4BEC-68BD-D142-AAE2-522BA17DE9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4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6581</TotalTime>
  <Words>1238</Words>
  <Application>Microsoft Macintosh PowerPoint</Application>
  <PresentationFormat>On-screen Show (4:3)</PresentationFormat>
  <Paragraphs>179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Combinatorial System in  Monkey “Language”</vt:lpstr>
      <vt:lpstr>Combinatorial system in human language </vt:lpstr>
      <vt:lpstr>PowerPoint Presentation</vt:lpstr>
      <vt:lpstr>Do non-human animals have a combinatorial system?</vt:lpstr>
      <vt:lpstr>Combinations that generate new meanings</vt:lpstr>
      <vt:lpstr>Campbell’s Monkeys </vt:lpstr>
      <vt:lpstr>PowerPoint Presentation</vt:lpstr>
      <vt:lpstr>Affixation in the alarm calls of free-ranging adult Campbell’s monkeys (Cercopithecus campbelli campbelli) </vt:lpstr>
      <vt:lpstr>Limited to pairs, or “flat” sequences</vt:lpstr>
      <vt:lpstr>Stems and an affix</vt:lpstr>
      <vt:lpstr>“Meaning” of Campbell alarm calls</vt:lpstr>
      <vt:lpstr>On hok and hok-oo</vt:lpstr>
      <vt:lpstr>Wak-oo and boom</vt:lpstr>
      <vt:lpstr>PowerPoint Presentation</vt:lpstr>
      <vt:lpstr>Field experiments</vt:lpstr>
      <vt:lpstr>PowerPoint Presentation</vt:lpstr>
      <vt:lpstr>PowerPoint Presentation</vt:lpstr>
      <vt:lpstr>Displacement</vt:lpstr>
      <vt:lpstr>Schlenker et al. </vt:lpstr>
      <vt:lpstr>Dialectical variation</vt:lpstr>
      <vt:lpstr>“Lexical meanings” (Schlenker et a. 2014)</vt:lpstr>
      <vt:lpstr>PowerPoint Presentation</vt:lpstr>
      <vt:lpstr>Problem with the analysis in Schlenker et al. 2014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Miyagawa Shigeru</dc:creator>
  <cp:lastModifiedBy>Miyagawa Shigeru</cp:lastModifiedBy>
  <cp:revision>73</cp:revision>
  <dcterms:created xsi:type="dcterms:W3CDTF">2018-07-04T01:44:45Z</dcterms:created>
  <dcterms:modified xsi:type="dcterms:W3CDTF">2018-07-10T05:33:23Z</dcterms:modified>
</cp:coreProperties>
</file>