
<file path=[Content_Types].xml><?xml version="1.0" encoding="utf-8"?>
<Types xmlns="http://schemas.openxmlformats.org/package/2006/content-types">
  <Default Extension="xml" ContentType="application/xml"/>
  <Default Extension="jpg" ContentType="image/jpeg"/>
  <Default Extension="mp3" ContentType="audio/unknown"/>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27" r:id="rId2"/>
    <p:sldId id="333" r:id="rId3"/>
    <p:sldId id="334" r:id="rId4"/>
    <p:sldId id="335" r:id="rId5"/>
    <p:sldId id="336" r:id="rId6"/>
    <p:sldId id="337" r:id="rId7"/>
    <p:sldId id="338" r:id="rId8"/>
    <p:sldId id="339" r:id="rId9"/>
    <p:sldId id="340" r:id="rId10"/>
    <p:sldId id="341" r:id="rId11"/>
    <p:sldId id="282" r:id="rId12"/>
    <p:sldId id="284" r:id="rId13"/>
    <p:sldId id="283" r:id="rId14"/>
    <p:sldId id="285" r:id="rId15"/>
    <p:sldId id="323" r:id="rId16"/>
    <p:sldId id="287" r:id="rId17"/>
    <p:sldId id="286" r:id="rId18"/>
    <p:sldId id="288" r:id="rId19"/>
    <p:sldId id="291" r:id="rId20"/>
    <p:sldId id="289" r:id="rId21"/>
    <p:sldId id="290" r:id="rId22"/>
    <p:sldId id="344" r:id="rId23"/>
    <p:sldId id="292" r:id="rId24"/>
    <p:sldId id="29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7" d="100"/>
          <a:sy n="137" d="100"/>
        </p:scale>
        <p:origin x="-8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80362E-E24A-F74F-B54E-273AB8C6E0A3}" type="datetimeFigureOut">
              <a:rPr lang="en-US" smtClean="0"/>
              <a:t>7/12/18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005368-470A-B146-8C41-8C26A1DF8A69}" type="slidenum">
              <a:rPr lang="en-US" smtClean="0"/>
              <a:t>‹#›</a:t>
            </a:fld>
            <a:endParaRPr lang="en-US"/>
          </a:p>
        </p:txBody>
      </p:sp>
    </p:spTree>
    <p:extLst>
      <p:ext uri="{BB962C8B-B14F-4D97-AF65-F5344CB8AC3E}">
        <p14:creationId xmlns:p14="http://schemas.microsoft.com/office/powerpoint/2010/main" val="2921189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7E01F3-86BD-C44C-BC4D-04F5B1A401C2}" type="datetimeFigureOut">
              <a:rPr lang="en-US" smtClean="0"/>
              <a:t>7/12/18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C4ACD-0A9C-324F-B694-8AE320B47E03}" type="slidenum">
              <a:rPr lang="en-US" smtClean="0"/>
              <a:t>‹#›</a:t>
            </a:fld>
            <a:endParaRPr lang="en-US"/>
          </a:p>
        </p:txBody>
      </p:sp>
    </p:spTree>
    <p:extLst>
      <p:ext uri="{BB962C8B-B14F-4D97-AF65-F5344CB8AC3E}">
        <p14:creationId xmlns:p14="http://schemas.microsoft.com/office/powerpoint/2010/main" val="18683333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156C9B-82E8-F547-B6EB-3D597FF102E2}" type="datetime1">
              <a:rPr lang="en-US" smtClean="0"/>
              <a:t>7/12/18</a:t>
            </a:fld>
            <a:endParaRPr lang="en-US"/>
          </a:p>
        </p:txBody>
      </p:sp>
      <p:sp>
        <p:nvSpPr>
          <p:cNvPr id="5" name="Footer Placeholder 4"/>
          <p:cNvSpPr>
            <a:spLocks noGrp="1"/>
          </p:cNvSpPr>
          <p:nvPr>
            <p:ph type="ftr" sz="quarter" idx="11"/>
          </p:nvPr>
        </p:nvSpPr>
        <p:spPr/>
        <p:txBody>
          <a:bodyPr/>
          <a:lstStyle/>
          <a:p>
            <a:r>
              <a:rPr lang="en-US" smtClean="0"/>
              <a:t>S Miyagawa June 2018</a:t>
            </a:r>
            <a:endParaRPr lang="en-US"/>
          </a:p>
        </p:txBody>
      </p:sp>
      <p:sp>
        <p:nvSpPr>
          <p:cNvPr id="6" name="Slide Number Placeholder 5"/>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391871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3C331-2A4E-C24E-A6E2-512591FEBB1D}" type="datetime1">
              <a:rPr lang="en-US" smtClean="0"/>
              <a:t>7/12/18</a:t>
            </a:fld>
            <a:endParaRPr lang="en-US"/>
          </a:p>
        </p:txBody>
      </p:sp>
      <p:sp>
        <p:nvSpPr>
          <p:cNvPr id="5" name="Footer Placeholder 4"/>
          <p:cNvSpPr>
            <a:spLocks noGrp="1"/>
          </p:cNvSpPr>
          <p:nvPr>
            <p:ph type="ftr" sz="quarter" idx="11"/>
          </p:nvPr>
        </p:nvSpPr>
        <p:spPr/>
        <p:txBody>
          <a:bodyPr/>
          <a:lstStyle/>
          <a:p>
            <a:r>
              <a:rPr lang="en-US" smtClean="0"/>
              <a:t>S Miyagawa June 2018</a:t>
            </a:r>
            <a:endParaRPr lang="en-US"/>
          </a:p>
        </p:txBody>
      </p:sp>
      <p:sp>
        <p:nvSpPr>
          <p:cNvPr id="6" name="Slide Number Placeholder 5"/>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46455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B89FF-B380-B449-AB72-3B1C43CBF2F6}" type="datetime1">
              <a:rPr lang="en-US" smtClean="0"/>
              <a:t>7/12/18</a:t>
            </a:fld>
            <a:endParaRPr lang="en-US"/>
          </a:p>
        </p:txBody>
      </p:sp>
      <p:sp>
        <p:nvSpPr>
          <p:cNvPr id="5" name="Footer Placeholder 4"/>
          <p:cNvSpPr>
            <a:spLocks noGrp="1"/>
          </p:cNvSpPr>
          <p:nvPr>
            <p:ph type="ftr" sz="quarter" idx="11"/>
          </p:nvPr>
        </p:nvSpPr>
        <p:spPr/>
        <p:txBody>
          <a:bodyPr/>
          <a:lstStyle/>
          <a:p>
            <a:r>
              <a:rPr lang="en-US" smtClean="0"/>
              <a:t>S Miyagawa June 2018</a:t>
            </a:r>
            <a:endParaRPr lang="en-US"/>
          </a:p>
        </p:txBody>
      </p:sp>
      <p:sp>
        <p:nvSpPr>
          <p:cNvPr id="6" name="Slide Number Placeholder 5"/>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98183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503CBA-C059-5F46-A73E-9CA85CD1761C}" type="datetime1">
              <a:rPr lang="en-US" smtClean="0"/>
              <a:t>7/12/18</a:t>
            </a:fld>
            <a:endParaRPr lang="en-US"/>
          </a:p>
        </p:txBody>
      </p:sp>
      <p:sp>
        <p:nvSpPr>
          <p:cNvPr id="5" name="Footer Placeholder 4"/>
          <p:cNvSpPr>
            <a:spLocks noGrp="1"/>
          </p:cNvSpPr>
          <p:nvPr>
            <p:ph type="ftr" sz="quarter" idx="11"/>
          </p:nvPr>
        </p:nvSpPr>
        <p:spPr/>
        <p:txBody>
          <a:bodyPr/>
          <a:lstStyle/>
          <a:p>
            <a:r>
              <a:rPr lang="en-US" smtClean="0"/>
              <a:t>S Miyagawa June 2018</a:t>
            </a:r>
            <a:endParaRPr lang="en-US"/>
          </a:p>
        </p:txBody>
      </p:sp>
      <p:sp>
        <p:nvSpPr>
          <p:cNvPr id="6" name="Slide Number Placeholder 5"/>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241022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7B001C-BD1E-EC44-9E1C-DCC7C778A5D1}" type="datetime1">
              <a:rPr lang="en-US" smtClean="0"/>
              <a:t>7/12/18</a:t>
            </a:fld>
            <a:endParaRPr lang="en-US"/>
          </a:p>
        </p:txBody>
      </p:sp>
      <p:sp>
        <p:nvSpPr>
          <p:cNvPr id="5" name="Footer Placeholder 4"/>
          <p:cNvSpPr>
            <a:spLocks noGrp="1"/>
          </p:cNvSpPr>
          <p:nvPr>
            <p:ph type="ftr" sz="quarter" idx="11"/>
          </p:nvPr>
        </p:nvSpPr>
        <p:spPr/>
        <p:txBody>
          <a:bodyPr/>
          <a:lstStyle/>
          <a:p>
            <a:r>
              <a:rPr lang="en-US" smtClean="0"/>
              <a:t>S Miyagawa June 2018</a:t>
            </a:r>
            <a:endParaRPr lang="en-US"/>
          </a:p>
        </p:txBody>
      </p:sp>
      <p:sp>
        <p:nvSpPr>
          <p:cNvPr id="6" name="Slide Number Placeholder 5"/>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310479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4C518A-8B92-1546-A3F7-700E8061D406}" type="datetime1">
              <a:rPr lang="en-US" smtClean="0"/>
              <a:t>7/12/18</a:t>
            </a:fld>
            <a:endParaRPr lang="en-US"/>
          </a:p>
        </p:txBody>
      </p:sp>
      <p:sp>
        <p:nvSpPr>
          <p:cNvPr id="6" name="Footer Placeholder 5"/>
          <p:cNvSpPr>
            <a:spLocks noGrp="1"/>
          </p:cNvSpPr>
          <p:nvPr>
            <p:ph type="ftr" sz="quarter" idx="11"/>
          </p:nvPr>
        </p:nvSpPr>
        <p:spPr/>
        <p:txBody>
          <a:bodyPr/>
          <a:lstStyle/>
          <a:p>
            <a:r>
              <a:rPr lang="en-US" smtClean="0"/>
              <a:t>S Miyagawa June 2018</a:t>
            </a:r>
            <a:endParaRPr lang="en-US"/>
          </a:p>
        </p:txBody>
      </p:sp>
      <p:sp>
        <p:nvSpPr>
          <p:cNvPr id="7" name="Slide Number Placeholder 6"/>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22966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DFB6C-4F72-FA4C-B0F8-E59BB9E48097}" type="datetime1">
              <a:rPr lang="en-US" smtClean="0"/>
              <a:t>7/12/18</a:t>
            </a:fld>
            <a:endParaRPr lang="en-US"/>
          </a:p>
        </p:txBody>
      </p:sp>
      <p:sp>
        <p:nvSpPr>
          <p:cNvPr id="8" name="Footer Placeholder 7"/>
          <p:cNvSpPr>
            <a:spLocks noGrp="1"/>
          </p:cNvSpPr>
          <p:nvPr>
            <p:ph type="ftr" sz="quarter" idx="11"/>
          </p:nvPr>
        </p:nvSpPr>
        <p:spPr/>
        <p:txBody>
          <a:bodyPr/>
          <a:lstStyle/>
          <a:p>
            <a:r>
              <a:rPr lang="en-US" smtClean="0"/>
              <a:t>S Miyagawa June 2018</a:t>
            </a:r>
            <a:endParaRPr lang="en-US"/>
          </a:p>
        </p:txBody>
      </p:sp>
      <p:sp>
        <p:nvSpPr>
          <p:cNvPr id="9" name="Slide Number Placeholder 8"/>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349978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1F5F53-3D3C-DD42-9962-2664737B1B79}" type="datetime1">
              <a:rPr lang="en-US" smtClean="0"/>
              <a:t>7/12/18</a:t>
            </a:fld>
            <a:endParaRPr lang="en-US"/>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212462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B2FCA-A6F6-8C46-8F51-E80BF8DC6DD1}" type="datetime1">
              <a:rPr lang="en-US" smtClean="0"/>
              <a:t>7/12/18</a:t>
            </a:fld>
            <a:endParaRPr lang="en-US"/>
          </a:p>
        </p:txBody>
      </p:sp>
      <p:sp>
        <p:nvSpPr>
          <p:cNvPr id="3" name="Footer Placeholder 2"/>
          <p:cNvSpPr>
            <a:spLocks noGrp="1"/>
          </p:cNvSpPr>
          <p:nvPr>
            <p:ph type="ftr" sz="quarter" idx="11"/>
          </p:nvPr>
        </p:nvSpPr>
        <p:spPr/>
        <p:txBody>
          <a:bodyPr/>
          <a:lstStyle/>
          <a:p>
            <a:r>
              <a:rPr lang="en-US" smtClean="0"/>
              <a:t>S Miyagawa June 2018</a:t>
            </a:r>
            <a:endParaRPr lang="en-US"/>
          </a:p>
        </p:txBody>
      </p:sp>
      <p:sp>
        <p:nvSpPr>
          <p:cNvPr id="4" name="Slide Number Placeholder 3"/>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204823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AFA31-FCBF-2248-B16A-77DC8314465D}" type="datetime1">
              <a:rPr lang="en-US" smtClean="0"/>
              <a:t>7/12/18</a:t>
            </a:fld>
            <a:endParaRPr lang="en-US"/>
          </a:p>
        </p:txBody>
      </p:sp>
      <p:sp>
        <p:nvSpPr>
          <p:cNvPr id="6" name="Footer Placeholder 5"/>
          <p:cNvSpPr>
            <a:spLocks noGrp="1"/>
          </p:cNvSpPr>
          <p:nvPr>
            <p:ph type="ftr" sz="quarter" idx="11"/>
          </p:nvPr>
        </p:nvSpPr>
        <p:spPr/>
        <p:txBody>
          <a:bodyPr/>
          <a:lstStyle/>
          <a:p>
            <a:r>
              <a:rPr lang="en-US" smtClean="0"/>
              <a:t>S Miyagawa June 2018</a:t>
            </a:r>
            <a:endParaRPr lang="en-US"/>
          </a:p>
        </p:txBody>
      </p:sp>
      <p:sp>
        <p:nvSpPr>
          <p:cNvPr id="7" name="Slide Number Placeholder 6"/>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37925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81FC93-70E9-ED42-AAC9-A257A608B368}" type="datetime1">
              <a:rPr lang="en-US" smtClean="0"/>
              <a:t>7/12/18</a:t>
            </a:fld>
            <a:endParaRPr lang="en-US"/>
          </a:p>
        </p:txBody>
      </p:sp>
      <p:sp>
        <p:nvSpPr>
          <p:cNvPr id="6" name="Footer Placeholder 5"/>
          <p:cNvSpPr>
            <a:spLocks noGrp="1"/>
          </p:cNvSpPr>
          <p:nvPr>
            <p:ph type="ftr" sz="quarter" idx="11"/>
          </p:nvPr>
        </p:nvSpPr>
        <p:spPr/>
        <p:txBody>
          <a:bodyPr/>
          <a:lstStyle/>
          <a:p>
            <a:r>
              <a:rPr lang="en-US" smtClean="0"/>
              <a:t>S Miyagawa June 2018</a:t>
            </a:r>
            <a:endParaRPr lang="en-US"/>
          </a:p>
        </p:txBody>
      </p:sp>
      <p:sp>
        <p:nvSpPr>
          <p:cNvPr id="7" name="Slide Number Placeholder 6"/>
          <p:cNvSpPr>
            <a:spLocks noGrp="1"/>
          </p:cNvSpPr>
          <p:nvPr>
            <p:ph type="sldNum" sz="quarter" idx="12"/>
          </p:nvPr>
        </p:nvSpPr>
        <p:spPr/>
        <p:txBody>
          <a:bodyPr/>
          <a:lstStyle/>
          <a:p>
            <a:fld id="{6C57BC19-0267-6746-8E05-22B84714A046}" type="slidenum">
              <a:rPr lang="en-US" smtClean="0"/>
              <a:t>‹#›</a:t>
            </a:fld>
            <a:endParaRPr lang="en-US"/>
          </a:p>
        </p:txBody>
      </p:sp>
    </p:spTree>
    <p:extLst>
      <p:ext uri="{BB962C8B-B14F-4D97-AF65-F5344CB8AC3E}">
        <p14:creationId xmlns:p14="http://schemas.microsoft.com/office/powerpoint/2010/main" val="769805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ACF25-5556-124D-ABB5-B21AE2C19C97}" type="datetime1">
              <a:rPr lang="en-US" smtClean="0"/>
              <a:t>7/12/18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S Miyagawa June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C57BC19-0267-6746-8E05-22B84714A046}" type="slidenum">
              <a:rPr lang="en-US" smtClean="0"/>
              <a:pPr/>
              <a:t>‹#›</a:t>
            </a:fld>
            <a:endParaRPr lang="en-US" dirty="0"/>
          </a:p>
        </p:txBody>
      </p:sp>
    </p:spTree>
    <p:extLst>
      <p:ext uri="{BB962C8B-B14F-4D97-AF65-F5344CB8AC3E}">
        <p14:creationId xmlns:p14="http://schemas.microsoft.com/office/powerpoint/2010/main" val="326034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6WO5XabD-s"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s://www.sciencedaily.com/releases/2014/12/141204074144.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Tl1asCDOg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microsoft.com/office/2007/relationships/media" Target="file://localhost/Users/miyagawa/Dropbox%20(MIT)/EdCast/MOOC/Sound%20file/17185__reinsamba__nightingale-song-3.wav" TargetMode="External"/><Relationship Id="rId4" Type="http://schemas.openxmlformats.org/officeDocument/2006/relationships/audio" Target="file://localhost/Users/miyagawa/Dropbox%20(MIT)/EdCast/MOOC/Sound%20file/17185__reinsamba__nightingale-song-3.wav" TargetMode="External"/><Relationship Id="rId5" Type="http://schemas.openxmlformats.org/officeDocument/2006/relationships/slideLayout" Target="../slideLayouts/slideLayout2.xml"/><Relationship Id="rId6" Type="http://schemas.openxmlformats.org/officeDocument/2006/relationships/image" Target="../media/image5.png"/><Relationship Id="rId7" Type="http://schemas.openxmlformats.org/officeDocument/2006/relationships/image" Target="../media/image12.jpeg"/><Relationship Id="rId8" Type="http://schemas.openxmlformats.org/officeDocument/2006/relationships/image" Target="../media/image13.jpeg"/><Relationship Id="rId1" Type="http://schemas.microsoft.com/office/2007/relationships/media" Target="file://localhost/Users/miyagawa/Dropbox%20(MIT)/EdCast/MOOC/Sound%20file/simple.wav" TargetMode="External"/><Relationship Id="rId2" Type="http://schemas.openxmlformats.org/officeDocument/2006/relationships/audio" Target="file://localhost/Users/miyagawa/Dropbox%20(MIT)/EdCast/MOOC/Sound%20file/simple.wa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hyperlink" Target="http://ngm.nationalgeographic.com/2012/05/manakins/img/01-club-winged-manakin-makes-music_1600.jpg" TargetMode="External"/><Relationship Id="rId4" Type="http://schemas.openxmlformats.org/officeDocument/2006/relationships/hyperlink" Target="https://www.youtube.com/watch?v=7FHSQQMnOko" TargetMode="External"/><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hyperlink" Target="https://www.youtube.com/watch?v=-7ijI-g4jHg" TargetMode="External"/><Relationship Id="rId1" Type="http://schemas.microsoft.com/office/2007/relationships/media" Target="file://localhost/Users/miyagawa/Dropbox%20(MIT)/EdCast/MOOC/Sound%20file/Leopard.mov" TargetMode="External"/><Relationship Id="rId2" Type="http://schemas.openxmlformats.org/officeDocument/2006/relationships/video" Target="file://localhost/Users/miyagawa/Dropbox%20(MIT)/EdCast/MOOC/Sound%20file/Leopard.mov" TargetMode="External"/><Relationship Id="rId3" Type="http://schemas.microsoft.com/office/2007/relationships/media" Target="file://localhost/Users/miyagawa/Dropbox%20(MIT)/EdCast/MOOC/Sound%20file/VervetSnakeAlarm.mov" TargetMode="External"/><Relationship Id="rId4" Type="http://schemas.openxmlformats.org/officeDocument/2006/relationships/audio" Target="file://localhost/Users/miyagawa/Dropbox%20(MIT)/EdCast/MOOC/Sound%20file/VervetSnakeAlarm.mov" TargetMode="External"/><Relationship Id="rId5" Type="http://schemas.microsoft.com/office/2007/relationships/media" Target="file://localhost/Users/miyagawa/Dropbox%20(MIT)/EdCast/MOOC/Sound%20file/VervetEagleAlarm.mov" TargetMode="External"/><Relationship Id="rId6" Type="http://schemas.openxmlformats.org/officeDocument/2006/relationships/audio" Target="file://localhost/Users/miyagawa/Dropbox%20(MIT)/EdCast/MOOC/Sound%20file/VervetEagleAlarm.mov" TargetMode="External"/><Relationship Id="rId7" Type="http://schemas.openxmlformats.org/officeDocument/2006/relationships/slideLayout" Target="../slideLayouts/slideLayout2.xml"/><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4" Type="http://schemas.openxmlformats.org/officeDocument/2006/relationships/audio" Target="../media/media2.mp3"/><Relationship Id="rId5" Type="http://schemas.microsoft.com/office/2007/relationships/media" Target="../media/media3.mp3"/><Relationship Id="rId6" Type="http://schemas.openxmlformats.org/officeDocument/2006/relationships/audio" Target="../media/media3.mp3"/><Relationship Id="rId7" Type="http://schemas.openxmlformats.org/officeDocument/2006/relationships/slideLayout" Target="../slideLayouts/slideLayout2.xml"/><Relationship Id="rId8" Type="http://schemas.openxmlformats.org/officeDocument/2006/relationships/image" Target="../media/image4.png"/><Relationship Id="rId9" Type="http://schemas.openxmlformats.org/officeDocument/2006/relationships/image" Target="../media/image5.png"/><Relationship Id="rId1" Type="http://schemas.microsoft.com/office/2007/relationships/media" Target="../media/media1.mp3"/><Relationship Id="rId2" Type="http://schemas.openxmlformats.org/officeDocument/2006/relationships/audio" Target="../media/media1.mp3"/></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altLang="ja-JP" dirty="0" smtClean="0">
              <a:solidFill>
                <a:schemeClr val="tx1">
                  <a:lumMod val="65000"/>
                  <a:lumOff val="35000"/>
                </a:schemeClr>
              </a:solidFill>
            </a:endParaRPr>
          </a:p>
          <a:p>
            <a:pPr marL="0" indent="0" algn="ctr">
              <a:buNone/>
            </a:pPr>
            <a:endParaRPr lang="en-US" altLang="ja-JP" dirty="0">
              <a:solidFill>
                <a:schemeClr val="tx1">
                  <a:lumMod val="65000"/>
                  <a:lumOff val="35000"/>
                </a:schemeClr>
              </a:solidFill>
            </a:endParaRPr>
          </a:p>
          <a:p>
            <a:pPr marL="0" indent="0" algn="ctr">
              <a:buNone/>
            </a:pPr>
            <a:r>
              <a:rPr lang="en-US" altLang="ja-JP" sz="4000" dirty="0" smtClean="0">
                <a:solidFill>
                  <a:schemeClr val="tx1">
                    <a:lumMod val="65000"/>
                    <a:lumOff val="35000"/>
                  </a:schemeClr>
                </a:solidFill>
              </a:rPr>
              <a:t>Cave art</a:t>
            </a:r>
            <a:endParaRPr lang="en-US" altLang="ja-JP" sz="4000"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1</a:t>
            </a:fld>
            <a:endParaRPr lang="en-US"/>
          </a:p>
        </p:txBody>
      </p:sp>
    </p:spTree>
    <p:extLst>
      <p:ext uri="{BB962C8B-B14F-4D97-AF65-F5344CB8AC3E}">
        <p14:creationId xmlns:p14="http://schemas.microsoft.com/office/powerpoint/2010/main" val="2831631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595959"/>
                </a:solidFill>
              </a:rPr>
              <a:t>Back to Neanderthal cave art</a:t>
            </a:r>
            <a:endParaRPr lang="en-US" sz="3200" dirty="0">
              <a:solidFill>
                <a:srgbClr val="595959"/>
              </a:solidFill>
            </a:endParaRPr>
          </a:p>
        </p:txBody>
      </p:sp>
      <p:sp>
        <p:nvSpPr>
          <p:cNvPr id="3" name="Content Placeholder 2"/>
          <p:cNvSpPr>
            <a:spLocks noGrp="1"/>
          </p:cNvSpPr>
          <p:nvPr>
            <p:ph idx="1"/>
          </p:nvPr>
        </p:nvSpPr>
        <p:spPr/>
        <p:txBody>
          <a:bodyPr>
            <a:normAutofit fontScale="85000" lnSpcReduction="20000"/>
          </a:bodyPr>
          <a:lstStyle/>
          <a:p>
            <a:pPr>
              <a:lnSpc>
                <a:spcPct val="120000"/>
              </a:lnSpc>
            </a:pPr>
            <a:r>
              <a:rPr lang="mr-IN" sz="2800" dirty="0" smtClean="0">
                <a:solidFill>
                  <a:srgbClr val="595959"/>
                </a:solidFill>
              </a:rPr>
              <a:t>…</a:t>
            </a:r>
            <a:r>
              <a:rPr lang="en-US" sz="2800" dirty="0" smtClean="0">
                <a:solidFill>
                  <a:srgbClr val="595959"/>
                </a:solidFill>
              </a:rPr>
              <a:t> cave </a:t>
            </a:r>
            <a:r>
              <a:rPr lang="en-US" sz="2800" dirty="0">
                <a:solidFill>
                  <a:srgbClr val="595959"/>
                </a:solidFill>
              </a:rPr>
              <a:t>art was being created in all three sites at least 20,000 years prior to the arrival of </a:t>
            </a:r>
            <a:r>
              <a:rPr lang="en-US" sz="2800" i="1" dirty="0">
                <a:solidFill>
                  <a:srgbClr val="595959"/>
                </a:solidFill>
              </a:rPr>
              <a:t>Homo sapiens </a:t>
            </a:r>
            <a:r>
              <a:rPr lang="en-US" sz="2800" dirty="0">
                <a:solidFill>
                  <a:srgbClr val="595959"/>
                </a:solidFill>
              </a:rPr>
              <a:t>in western Europe. </a:t>
            </a:r>
            <a:endParaRPr lang="en-US" sz="2800" dirty="0" smtClean="0">
              <a:solidFill>
                <a:srgbClr val="595959"/>
              </a:solidFill>
            </a:endParaRPr>
          </a:p>
          <a:p>
            <a:pPr marL="0" indent="0">
              <a:lnSpc>
                <a:spcPct val="120000"/>
              </a:lnSpc>
              <a:buNone/>
            </a:pPr>
            <a:endParaRPr lang="en-US" sz="2800" dirty="0">
              <a:solidFill>
                <a:srgbClr val="595959"/>
              </a:solidFill>
            </a:endParaRPr>
          </a:p>
          <a:p>
            <a:pPr>
              <a:lnSpc>
                <a:spcPct val="120000"/>
              </a:lnSpc>
            </a:pPr>
            <a:r>
              <a:rPr lang="en-US" sz="2800" dirty="0">
                <a:solidFill>
                  <a:srgbClr val="595959"/>
                </a:solidFill>
              </a:rPr>
              <a:t>We don’t know the exact meaning of the </a:t>
            </a:r>
            <a:r>
              <a:rPr lang="en-US" sz="2800" dirty="0" smtClean="0">
                <a:solidFill>
                  <a:srgbClr val="595959"/>
                </a:solidFill>
              </a:rPr>
              <a:t>paintings</a:t>
            </a:r>
            <a:r>
              <a:rPr lang="mr-IN" sz="2800" dirty="0" smtClean="0">
                <a:solidFill>
                  <a:srgbClr val="595959"/>
                </a:solidFill>
              </a:rPr>
              <a:t>…</a:t>
            </a:r>
            <a:r>
              <a:rPr lang="en-US" sz="2800" dirty="0" smtClean="0">
                <a:solidFill>
                  <a:srgbClr val="595959"/>
                </a:solidFill>
              </a:rPr>
              <a:t>Some </a:t>
            </a:r>
            <a:r>
              <a:rPr lang="en-US" sz="2800" dirty="0">
                <a:solidFill>
                  <a:srgbClr val="595959"/>
                </a:solidFill>
              </a:rPr>
              <a:t>of them were painted in pitch black areas deep in the </a:t>
            </a:r>
            <a:r>
              <a:rPr lang="en-US" sz="2800" dirty="0" smtClean="0">
                <a:solidFill>
                  <a:srgbClr val="595959"/>
                </a:solidFill>
              </a:rPr>
              <a:t>caves</a:t>
            </a:r>
            <a:r>
              <a:rPr lang="mr-IN" sz="2800" dirty="0" smtClean="0">
                <a:solidFill>
                  <a:srgbClr val="595959"/>
                </a:solidFill>
              </a:rPr>
              <a:t>…</a:t>
            </a:r>
            <a:r>
              <a:rPr lang="en-US" sz="2800" dirty="0" smtClean="0">
                <a:solidFill>
                  <a:srgbClr val="595959"/>
                </a:solidFill>
              </a:rPr>
              <a:t>The </a:t>
            </a:r>
            <a:r>
              <a:rPr lang="en-US" sz="2800" dirty="0">
                <a:solidFill>
                  <a:srgbClr val="595959"/>
                </a:solidFill>
              </a:rPr>
              <a:t>locations appear deliberately selected, the ceilings of low overhangs or impressive stalagmite formations. These must have been meaningful symbols in meaningful places. </a:t>
            </a:r>
          </a:p>
          <a:p>
            <a:pPr marL="0" indent="0">
              <a:lnSpc>
                <a:spcPct val="120000"/>
              </a:lnSpc>
              <a:buNone/>
            </a:pPr>
            <a:r>
              <a:rPr lang="en-US" sz="2800" dirty="0" smtClean="0">
                <a:solidFill>
                  <a:srgbClr val="595959"/>
                </a:solidFill>
              </a:rPr>
              <a:t>					</a:t>
            </a:r>
          </a:p>
          <a:p>
            <a:pPr marL="0" indent="0">
              <a:lnSpc>
                <a:spcPct val="120000"/>
              </a:lnSpc>
              <a:buNone/>
            </a:pPr>
            <a:r>
              <a:rPr lang="en-US" sz="2800" dirty="0">
                <a:solidFill>
                  <a:srgbClr val="595959"/>
                </a:solidFill>
              </a:rPr>
              <a:t>	</a:t>
            </a:r>
            <a:r>
              <a:rPr lang="en-US" sz="2800" dirty="0" smtClean="0">
                <a:solidFill>
                  <a:srgbClr val="595959"/>
                </a:solidFill>
              </a:rPr>
              <a:t>								    </a:t>
            </a:r>
            <a:r>
              <a:rPr lang="en-US" sz="2200" dirty="0" smtClean="0">
                <a:solidFill>
                  <a:srgbClr val="595959"/>
                </a:solidFill>
              </a:rPr>
              <a:t>Standish and Pike, May 22, 2018</a:t>
            </a:r>
            <a:r>
              <a:rPr lang="en-US" sz="1600" dirty="0">
                <a:solidFill>
                  <a:srgbClr val="595959"/>
                </a:solidFill>
              </a:rPr>
              <a:t>	</a:t>
            </a:r>
            <a:r>
              <a:rPr lang="en-US" sz="1600" dirty="0" smtClean="0">
                <a:solidFill>
                  <a:srgbClr val="595959"/>
                </a:solidFill>
              </a:rPr>
              <a:t>			</a:t>
            </a:r>
            <a:endParaRPr lang="en-US" sz="1600" dirty="0">
              <a:solidFill>
                <a:srgbClr val="595959"/>
              </a:solidFill>
            </a:endParaRPr>
          </a:p>
          <a:p>
            <a:pPr>
              <a:lnSpc>
                <a:spcPct val="120000"/>
              </a:lnSpc>
            </a:pPr>
            <a:endParaRPr lang="en-US" sz="2800" dirty="0">
              <a:solidFill>
                <a:srgbClr val="595959"/>
              </a:solidFill>
            </a:endParaRPr>
          </a:p>
          <a:p>
            <a:pPr marL="0" indent="0">
              <a:lnSpc>
                <a:spcPct val="120000"/>
              </a:lnSpc>
              <a:buNone/>
            </a:pPr>
            <a:endParaRPr lang="en-US" altLang="ja-JP" dirty="0" smtClean="0">
              <a:solidFill>
                <a:srgbClr val="595959"/>
              </a:solidFill>
            </a:endParaRPr>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10</a:t>
            </a:fld>
            <a:endParaRPr lang="en-US"/>
          </a:p>
        </p:txBody>
      </p:sp>
    </p:spTree>
    <p:extLst>
      <p:ext uri="{BB962C8B-B14F-4D97-AF65-F5344CB8AC3E}">
        <p14:creationId xmlns:p14="http://schemas.microsoft.com/office/powerpoint/2010/main" val="12269416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altLang="ja-JP" dirty="0" smtClean="0">
              <a:solidFill>
                <a:schemeClr val="tx1">
                  <a:lumMod val="65000"/>
                  <a:lumOff val="35000"/>
                </a:schemeClr>
              </a:solidFill>
            </a:endParaRPr>
          </a:p>
          <a:p>
            <a:pPr marL="0" indent="0" algn="ctr">
              <a:buNone/>
            </a:pPr>
            <a:r>
              <a:rPr lang="en-US" altLang="ja-JP" sz="6000" dirty="0" smtClean="0">
                <a:solidFill>
                  <a:schemeClr val="tx1">
                    <a:lumMod val="65000"/>
                    <a:lumOff val="35000"/>
                  </a:schemeClr>
                </a:solidFill>
              </a:rPr>
              <a:t>WHEN DID LANGUAGE BEGIN?</a:t>
            </a:r>
            <a:endParaRPr lang="en-US" altLang="ja-JP" sz="6000"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11</a:t>
            </a:fld>
            <a:endParaRPr lang="en-US"/>
          </a:p>
        </p:txBody>
      </p:sp>
    </p:spTree>
    <p:extLst>
      <p:ext uri="{BB962C8B-B14F-4D97-AF65-F5344CB8AC3E}">
        <p14:creationId xmlns:p14="http://schemas.microsoft.com/office/powerpoint/2010/main" val="30591336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32"/>
          </a:xfrm>
        </p:spPr>
        <p:txBody>
          <a:bodyPr>
            <a:normAutofit fontScale="90000"/>
          </a:bodyPr>
          <a:lstStyle/>
          <a:p>
            <a:endParaRPr lang="en-US" dirty="0"/>
          </a:p>
        </p:txBody>
      </p:sp>
      <p:sp>
        <p:nvSpPr>
          <p:cNvPr id="3" name="Content Placeholder 2"/>
          <p:cNvSpPr>
            <a:spLocks noGrp="1"/>
          </p:cNvSpPr>
          <p:nvPr>
            <p:ph idx="1"/>
          </p:nvPr>
        </p:nvSpPr>
        <p:spPr>
          <a:xfrm>
            <a:off x="457200" y="695740"/>
            <a:ext cx="8229600" cy="5430424"/>
          </a:xfrm>
        </p:spPr>
        <p:txBody>
          <a:bodyPr>
            <a:normAutofit/>
          </a:bodyPr>
          <a:lstStyle/>
          <a:p>
            <a:pPr marL="0" indent="0">
              <a:buNone/>
            </a:pPr>
            <a:r>
              <a:rPr lang="en-US" sz="4000" dirty="0" smtClean="0">
                <a:solidFill>
                  <a:schemeClr val="tx1">
                    <a:lumMod val="65000"/>
                    <a:lumOff val="35000"/>
                  </a:schemeClr>
                </a:solidFill>
              </a:rPr>
              <a:t>A large recent genomic study among </a:t>
            </a:r>
            <a:r>
              <a:rPr lang="en-US" sz="4000" dirty="0" err="1" smtClean="0">
                <a:solidFill>
                  <a:schemeClr val="tx1">
                    <a:lumMod val="65000"/>
                    <a:lumOff val="35000"/>
                  </a:schemeClr>
                </a:solidFill>
              </a:rPr>
              <a:t>Khoe</a:t>
            </a:r>
            <a:r>
              <a:rPr lang="en-US" sz="4000" dirty="0" smtClean="0">
                <a:solidFill>
                  <a:schemeClr val="tx1">
                    <a:lumMod val="65000"/>
                    <a:lumOff val="35000"/>
                  </a:schemeClr>
                </a:solidFill>
              </a:rPr>
              <a:t> and San groups </a:t>
            </a:r>
            <a:r>
              <a:rPr lang="en-US" altLang="ja-JP" sz="4000" dirty="0" smtClean="0">
                <a:solidFill>
                  <a:schemeClr val="tx1">
                    <a:lumMod val="65000"/>
                    <a:lumOff val="35000"/>
                  </a:schemeClr>
                </a:solidFill>
              </a:rPr>
              <a:t>of</a:t>
            </a:r>
            <a:r>
              <a:rPr lang="ja-JP" altLang="en-US" sz="4000" dirty="0" smtClean="0">
                <a:solidFill>
                  <a:schemeClr val="tx1">
                    <a:lumMod val="65000"/>
                    <a:lumOff val="35000"/>
                  </a:schemeClr>
                </a:solidFill>
              </a:rPr>
              <a:t> </a:t>
            </a:r>
            <a:r>
              <a:rPr lang="en-US" altLang="ja-JP" sz="4000" dirty="0" smtClean="0">
                <a:solidFill>
                  <a:schemeClr val="tx1">
                    <a:lumMod val="65000"/>
                    <a:lumOff val="35000"/>
                  </a:schemeClr>
                </a:solidFill>
              </a:rPr>
              <a:t>Africa</a:t>
            </a:r>
            <a:r>
              <a:rPr lang="ja-JP" altLang="en-US" sz="4000" dirty="0" smtClean="0">
                <a:solidFill>
                  <a:schemeClr val="tx1">
                    <a:lumMod val="65000"/>
                    <a:lumOff val="35000"/>
                  </a:schemeClr>
                </a:solidFill>
              </a:rPr>
              <a:t> </a:t>
            </a:r>
            <a:r>
              <a:rPr lang="en-US" sz="4000" dirty="0" smtClean="0">
                <a:solidFill>
                  <a:schemeClr val="tx1">
                    <a:lumMod val="65000"/>
                    <a:lumOff val="35000"/>
                  </a:schemeClr>
                </a:solidFill>
              </a:rPr>
              <a:t>reveals that these groups are descendants of the earliest diversification event in human evolutionary history.</a:t>
            </a:r>
            <a:endParaRPr lang="en-US" altLang="ja-JP" sz="4000" dirty="0" smtClean="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12</a:t>
            </a:fld>
            <a:endParaRPr lang="en-US"/>
          </a:p>
        </p:txBody>
      </p:sp>
    </p:spTree>
    <p:extLst>
      <p:ext uri="{BB962C8B-B14F-4D97-AF65-F5344CB8AC3E}">
        <p14:creationId xmlns:p14="http://schemas.microsoft.com/office/powerpoint/2010/main" val="18758656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pPr algn="l"/>
            <a:r>
              <a:rPr lang="en-US" sz="2400" dirty="0" smtClean="0">
                <a:latin typeface="Times New Roman"/>
                <a:cs typeface="Times New Roman"/>
                <a:hlinkClick r:id="rId2"/>
              </a:rPr>
              <a:t>Khoisan</a:t>
            </a:r>
            <a:r>
              <a:rPr lang="en-US" sz="2400" dirty="0">
                <a:latin typeface="Times New Roman"/>
                <a:cs typeface="Times New Roman"/>
              </a:rPr>
              <a:t> </a:t>
            </a:r>
            <a:r>
              <a:rPr lang="en-US" sz="2000" dirty="0" err="1" smtClean="0"/>
              <a:t>tribespeople</a:t>
            </a:r>
            <a:r>
              <a:rPr lang="en-US" sz="2000" dirty="0" smtClean="0"/>
              <a:t> </a:t>
            </a:r>
            <a:r>
              <a:rPr lang="en-US" sz="2000" dirty="0"/>
              <a:t>are genetically distinct not only from Europeans and Asians, but also from all other </a:t>
            </a:r>
            <a:r>
              <a:rPr lang="en-US" sz="2000" dirty="0" smtClean="0"/>
              <a:t>Africans. </a:t>
            </a:r>
            <a:r>
              <a:rPr lang="en-US" sz="2400" dirty="0" smtClean="0">
                <a:latin typeface="Times New Roman"/>
                <a:cs typeface="Times New Roman"/>
              </a:rPr>
              <a:t/>
            </a:r>
            <a:br>
              <a:rPr lang="en-US" sz="2400" dirty="0" smtClean="0">
                <a:latin typeface="Times New Roman"/>
                <a:cs typeface="Times New Roman"/>
              </a:rPr>
            </a:br>
            <a:r>
              <a:rPr lang="en-US" sz="2400" i="1" dirty="0">
                <a:latin typeface="Times New Roman"/>
                <a:cs typeface="Times New Roman"/>
              </a:rPr>
              <a:t/>
            </a:r>
            <a:br>
              <a:rPr lang="en-US" sz="2400" i="1" dirty="0">
                <a:latin typeface="Times New Roman"/>
                <a:cs typeface="Times New Roman"/>
              </a:rPr>
            </a:br>
            <a:r>
              <a:rPr lang="en-US" sz="2400" i="1" dirty="0" smtClean="0">
                <a:latin typeface="Times New Roman"/>
                <a:cs typeface="Times New Roman"/>
              </a:rPr>
              <a:t>Nature Communication 2014</a:t>
            </a:r>
            <a:endParaRPr lang="en-US" sz="2400" dirty="0">
              <a:latin typeface="Times New Roman"/>
              <a:cs typeface="Times New Roman"/>
            </a:endParaRPr>
          </a:p>
        </p:txBody>
      </p:sp>
      <p:sp>
        <p:nvSpPr>
          <p:cNvPr id="5" name="Slide Number Placeholder 4"/>
          <p:cNvSpPr>
            <a:spLocks noGrp="1"/>
          </p:cNvSpPr>
          <p:nvPr>
            <p:ph type="sldNum" sz="quarter" idx="12"/>
          </p:nvPr>
        </p:nvSpPr>
        <p:spPr/>
        <p:txBody>
          <a:bodyPr/>
          <a:lstStyle/>
          <a:p>
            <a:fld id="{6D59AD11-5910-E24B-A9D6-30D4149F416C}" type="slidenum">
              <a:rPr lang="en-US" smtClean="0"/>
              <a:t>13</a:t>
            </a:fld>
            <a:endParaRPr lang="en-US"/>
          </a:p>
        </p:txBody>
      </p:sp>
      <p:sp>
        <p:nvSpPr>
          <p:cNvPr id="3" name="Content Placeholder 2"/>
          <p:cNvSpPr>
            <a:spLocks noGrp="1"/>
          </p:cNvSpPr>
          <p:nvPr>
            <p:ph idx="1"/>
          </p:nvPr>
        </p:nvSpPr>
        <p:spPr>
          <a:xfrm>
            <a:off x="269875" y="2959100"/>
            <a:ext cx="8416925" cy="3167063"/>
          </a:xfrm>
        </p:spPr>
        <p:txBody>
          <a:bodyPr/>
          <a:lstStyle/>
          <a:p>
            <a:pPr marL="0" indent="0">
              <a:buNone/>
            </a:pPr>
            <a:r>
              <a:rPr lang="en-US" sz="2400" dirty="0" err="1">
                <a:latin typeface="Times New Roman"/>
                <a:cs typeface="Times New Roman"/>
              </a:rPr>
              <a:t>Khoisan</a:t>
            </a:r>
            <a:r>
              <a:rPr lang="en-US" sz="2400" dirty="0">
                <a:latin typeface="Times New Roman"/>
                <a:cs typeface="Times New Roman"/>
              </a:rPr>
              <a:t> </a:t>
            </a:r>
            <a:r>
              <a:rPr lang="en-US" sz="2400" dirty="0" smtClean="0">
                <a:latin typeface="Times New Roman"/>
                <a:cs typeface="Times New Roman"/>
              </a:rPr>
              <a:t>population are unique</a:t>
            </a:r>
          </a:p>
          <a:p>
            <a:pPr marL="0" indent="0">
              <a:buNone/>
            </a:pPr>
            <a:r>
              <a:rPr lang="en-US" sz="2800" dirty="0">
                <a:latin typeface="Times New Roman"/>
                <a:cs typeface="Times New Roman"/>
              </a:rPr>
              <a:t>i</a:t>
            </a:r>
            <a:r>
              <a:rPr lang="en-US" sz="2800" dirty="0" smtClean="0">
                <a:latin typeface="Times New Roman"/>
                <a:cs typeface="Times New Roman"/>
              </a:rPr>
              <a:t>n having </a:t>
            </a:r>
            <a:r>
              <a:rPr lang="en-US" dirty="0">
                <a:latin typeface="Times New Roman"/>
                <a:cs typeface="Times New Roman"/>
                <a:hlinkClick r:id="rId3"/>
              </a:rPr>
              <a:t>clicks</a:t>
            </a:r>
            <a:r>
              <a:rPr lang="en-US" dirty="0">
                <a:latin typeface="Times New Roman"/>
                <a:cs typeface="Times New Roman"/>
              </a:rPr>
              <a:t>.</a:t>
            </a:r>
          </a:p>
          <a:p>
            <a:pPr marL="0" indent="0">
              <a:buNone/>
            </a:pPr>
            <a:endParaRPr lang="en-US" dirty="0"/>
          </a:p>
        </p:txBody>
      </p:sp>
      <p:pic>
        <p:nvPicPr>
          <p:cNvPr id="6" name="Picture 5" descr="Screen Shot 2016-10-05 at 7.09.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2600" y="1885226"/>
            <a:ext cx="4965700" cy="4555511"/>
          </a:xfrm>
          <a:prstGeom prst="rect">
            <a:avLst/>
          </a:prstGeom>
        </p:spPr>
      </p:pic>
      <p:sp>
        <p:nvSpPr>
          <p:cNvPr id="8" name="Footer Placeholder 7"/>
          <p:cNvSpPr>
            <a:spLocks noGrp="1"/>
          </p:cNvSpPr>
          <p:nvPr>
            <p:ph type="ftr" sz="quarter" idx="11"/>
          </p:nvPr>
        </p:nvSpPr>
        <p:spPr/>
        <p:txBody>
          <a:bodyPr/>
          <a:lstStyle/>
          <a:p>
            <a:r>
              <a:rPr lang="en-US" smtClean="0"/>
              <a:t>S Miyagawa June 2018</a:t>
            </a:r>
            <a:endParaRPr lang="en-US"/>
          </a:p>
        </p:txBody>
      </p:sp>
    </p:spTree>
    <p:extLst>
      <p:ext uri="{BB962C8B-B14F-4D97-AF65-F5344CB8AC3E}">
        <p14:creationId xmlns:p14="http://schemas.microsoft.com/office/powerpoint/2010/main" val="106083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32"/>
          </a:xfrm>
        </p:spPr>
        <p:txBody>
          <a:bodyPr>
            <a:normAutofit fontScale="90000"/>
          </a:bodyPr>
          <a:lstStyle/>
          <a:p>
            <a:endParaRPr lang="en-US" dirty="0"/>
          </a:p>
        </p:txBody>
      </p:sp>
      <p:sp>
        <p:nvSpPr>
          <p:cNvPr id="3" name="Content Placeholder 2"/>
          <p:cNvSpPr>
            <a:spLocks noGrp="1"/>
          </p:cNvSpPr>
          <p:nvPr>
            <p:ph idx="1"/>
          </p:nvPr>
        </p:nvSpPr>
        <p:spPr>
          <a:xfrm>
            <a:off x="457200" y="695740"/>
            <a:ext cx="8229600" cy="5430424"/>
          </a:xfrm>
        </p:spPr>
        <p:txBody>
          <a:bodyPr>
            <a:normAutofit/>
          </a:bodyPr>
          <a:lstStyle/>
          <a:p>
            <a:r>
              <a:rPr lang="en-US" altLang="ja-JP" sz="4000" dirty="0" smtClean="0">
                <a:solidFill>
                  <a:schemeClr val="tx1">
                    <a:lumMod val="65000"/>
                    <a:lumOff val="35000"/>
                  </a:schemeClr>
                </a:solidFill>
              </a:rPr>
              <a:t>KHOISAN SPLIT, 122KYA</a:t>
            </a:r>
          </a:p>
          <a:p>
            <a:endParaRPr lang="en-US" altLang="ja-JP" sz="4000" dirty="0" smtClean="0">
              <a:solidFill>
                <a:schemeClr val="tx1">
                  <a:lumMod val="65000"/>
                  <a:lumOff val="35000"/>
                </a:schemeClr>
              </a:solidFill>
            </a:endParaRPr>
          </a:p>
          <a:p>
            <a:r>
              <a:rPr lang="en-US" altLang="ja-JP" sz="4000" dirty="0" smtClean="0">
                <a:solidFill>
                  <a:schemeClr val="tx1">
                    <a:lumMod val="65000"/>
                    <a:lumOff val="35000"/>
                  </a:schemeClr>
                </a:solidFill>
              </a:rPr>
              <a:t>BLOMBOS CAVE OCRE,</a:t>
            </a:r>
            <a:r>
              <a:rPr lang="ja-JP" altLang="en-US" sz="4000" dirty="0" smtClean="0">
                <a:solidFill>
                  <a:schemeClr val="tx1">
                    <a:lumMod val="65000"/>
                    <a:lumOff val="35000"/>
                  </a:schemeClr>
                </a:solidFill>
              </a:rPr>
              <a:t> </a:t>
            </a:r>
            <a:r>
              <a:rPr lang="en-US" altLang="ja-JP" sz="4000" dirty="0" smtClean="0">
                <a:solidFill>
                  <a:schemeClr val="tx1">
                    <a:lumMod val="65000"/>
                    <a:lumOff val="35000"/>
                  </a:schemeClr>
                </a:solidFill>
              </a:rPr>
              <a:t>100KYA</a:t>
            </a:r>
          </a:p>
          <a:p>
            <a:pPr marL="0" indent="0">
              <a:buNone/>
            </a:pPr>
            <a:endParaRPr lang="en-US" altLang="ja-JP" sz="4000" dirty="0" smtClean="0">
              <a:solidFill>
                <a:schemeClr val="tx1">
                  <a:lumMod val="65000"/>
                  <a:lumOff val="35000"/>
                </a:schemeClr>
              </a:solidFill>
            </a:endParaRPr>
          </a:p>
          <a:p>
            <a:r>
              <a:rPr lang="ja-JP" altLang="ja-JP" sz="4000" dirty="0" smtClean="0">
                <a:solidFill>
                  <a:schemeClr val="tx1">
                    <a:lumMod val="65000"/>
                    <a:lumOff val="35000"/>
                  </a:schemeClr>
                </a:solidFill>
              </a:rPr>
              <a:t>R</a:t>
            </a:r>
            <a:r>
              <a:rPr lang="en-US" altLang="ja-JP" sz="4000" dirty="0" smtClean="0">
                <a:solidFill>
                  <a:schemeClr val="tx1">
                    <a:lumMod val="65000"/>
                    <a:lumOff val="35000"/>
                  </a:schemeClr>
                </a:solidFill>
              </a:rPr>
              <a:t>APD</a:t>
            </a:r>
            <a:r>
              <a:rPr lang="ja-JP" altLang="en-US" sz="4000" dirty="0" smtClean="0">
                <a:solidFill>
                  <a:schemeClr val="tx1">
                    <a:lumMod val="65000"/>
                    <a:lumOff val="35000"/>
                  </a:schemeClr>
                </a:solidFill>
              </a:rPr>
              <a:t> </a:t>
            </a:r>
            <a:r>
              <a:rPr lang="en-US" altLang="ja-JP" sz="4000" dirty="0" smtClean="0">
                <a:solidFill>
                  <a:schemeClr val="tx1">
                    <a:lumMod val="65000"/>
                    <a:lumOff val="35000"/>
                  </a:schemeClr>
                </a:solidFill>
              </a:rPr>
              <a:t>INNOVATION</a:t>
            </a:r>
            <a:r>
              <a:rPr lang="ja-JP" altLang="en-US" sz="4000" dirty="0" smtClean="0">
                <a:solidFill>
                  <a:schemeClr val="tx1">
                    <a:lumMod val="65000"/>
                    <a:lumOff val="35000"/>
                  </a:schemeClr>
                </a:solidFill>
              </a:rPr>
              <a:t> </a:t>
            </a:r>
            <a:r>
              <a:rPr lang="en-US" altLang="ja-JP" sz="4000" dirty="0" smtClean="0">
                <a:solidFill>
                  <a:schemeClr val="tx1">
                    <a:lumMod val="65000"/>
                    <a:lumOff val="35000"/>
                  </a:schemeClr>
                </a:solidFill>
              </a:rPr>
              <a:t>IN</a:t>
            </a:r>
            <a:r>
              <a:rPr lang="ja-JP" altLang="en-US" sz="4000" dirty="0" smtClean="0">
                <a:solidFill>
                  <a:schemeClr val="tx1">
                    <a:lumMod val="65000"/>
                    <a:lumOff val="35000"/>
                  </a:schemeClr>
                </a:solidFill>
              </a:rPr>
              <a:t> </a:t>
            </a:r>
            <a:r>
              <a:rPr lang="en-US" altLang="ja-JP" sz="4000" dirty="0" smtClean="0">
                <a:solidFill>
                  <a:schemeClr val="tx1">
                    <a:lumMod val="65000"/>
                    <a:lumOff val="35000"/>
                  </a:schemeClr>
                </a:solidFill>
              </a:rPr>
              <a:t>TOOL</a:t>
            </a:r>
            <a:r>
              <a:rPr lang="ja-JP" altLang="en-US" sz="4000" dirty="0" smtClean="0">
                <a:solidFill>
                  <a:schemeClr val="tx1">
                    <a:lumMod val="65000"/>
                    <a:lumOff val="35000"/>
                  </a:schemeClr>
                </a:solidFill>
              </a:rPr>
              <a:t> </a:t>
            </a:r>
            <a:r>
              <a:rPr lang="en-US" altLang="ja-JP" sz="4000" dirty="0" smtClean="0">
                <a:solidFill>
                  <a:schemeClr val="tx1">
                    <a:lumMod val="65000"/>
                    <a:lumOff val="35000"/>
                  </a:schemeClr>
                </a:solidFill>
              </a:rPr>
              <a:t>TECHNOLOGY,</a:t>
            </a:r>
            <a:r>
              <a:rPr lang="ja-JP" altLang="en-US" sz="4000" dirty="0" smtClean="0">
                <a:solidFill>
                  <a:schemeClr val="tx1">
                    <a:lumMod val="65000"/>
                    <a:lumOff val="35000"/>
                  </a:schemeClr>
                </a:solidFill>
              </a:rPr>
              <a:t> </a:t>
            </a:r>
            <a:r>
              <a:rPr lang="en-US" altLang="ja-JP" sz="4000" dirty="0" smtClean="0">
                <a:solidFill>
                  <a:schemeClr val="tx1">
                    <a:lumMod val="65000"/>
                    <a:lumOff val="35000"/>
                  </a:schemeClr>
                </a:solidFill>
              </a:rPr>
              <a:t>~100KYA</a:t>
            </a:r>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14</a:t>
            </a:fld>
            <a:endParaRPr lang="en-US"/>
          </a:p>
        </p:txBody>
      </p:sp>
    </p:spTree>
    <p:extLst>
      <p:ext uri="{BB962C8B-B14F-4D97-AF65-F5344CB8AC3E}">
        <p14:creationId xmlns:p14="http://schemas.microsoft.com/office/powerpoint/2010/main" val="36864311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altLang="ja-JP" dirty="0" smtClean="0">
              <a:solidFill>
                <a:schemeClr val="tx1">
                  <a:lumMod val="65000"/>
                  <a:lumOff val="35000"/>
                </a:schemeClr>
              </a:solidFill>
            </a:endParaRPr>
          </a:p>
          <a:p>
            <a:pPr marL="0" indent="0" algn="ctr">
              <a:buNone/>
            </a:pPr>
            <a:r>
              <a:rPr lang="en-US" altLang="ja-JP" sz="6000" dirty="0" smtClean="0">
                <a:solidFill>
                  <a:schemeClr val="tx1">
                    <a:lumMod val="65000"/>
                    <a:lumOff val="35000"/>
                  </a:schemeClr>
                </a:solidFill>
              </a:rPr>
              <a:t>WHE</a:t>
            </a:r>
            <a:r>
              <a:rPr lang="en-US" altLang="ja-JP" sz="6000" dirty="0">
                <a:solidFill>
                  <a:schemeClr val="tx1">
                    <a:lumMod val="65000"/>
                    <a:lumOff val="35000"/>
                  </a:schemeClr>
                </a:solidFill>
              </a:rPr>
              <a:t>R</a:t>
            </a:r>
            <a:r>
              <a:rPr lang="en-US" altLang="ja-JP" sz="6000" dirty="0" smtClean="0">
                <a:solidFill>
                  <a:schemeClr val="tx1">
                    <a:lumMod val="65000"/>
                    <a:lumOff val="35000"/>
                  </a:schemeClr>
                </a:solidFill>
              </a:rPr>
              <a:t>E</a:t>
            </a:r>
            <a:r>
              <a:rPr lang="ja-JP" altLang="en-US" sz="6000" dirty="0" smtClean="0">
                <a:solidFill>
                  <a:schemeClr val="tx1">
                    <a:lumMod val="65000"/>
                    <a:lumOff val="35000"/>
                  </a:schemeClr>
                </a:solidFill>
              </a:rPr>
              <a:t> </a:t>
            </a:r>
            <a:r>
              <a:rPr lang="en-US" altLang="ja-JP" sz="6000" dirty="0" smtClean="0">
                <a:solidFill>
                  <a:schemeClr val="tx1">
                    <a:lumMod val="65000"/>
                    <a:lumOff val="35000"/>
                  </a:schemeClr>
                </a:solidFill>
              </a:rPr>
              <a:t>DID</a:t>
            </a:r>
            <a:r>
              <a:rPr lang="ja-JP" altLang="en-US" sz="6000" dirty="0" smtClean="0">
                <a:solidFill>
                  <a:schemeClr val="tx1">
                    <a:lumMod val="65000"/>
                    <a:lumOff val="35000"/>
                  </a:schemeClr>
                </a:solidFill>
              </a:rPr>
              <a:t> </a:t>
            </a:r>
            <a:r>
              <a:rPr lang="en-US" altLang="ja-JP" sz="6000" dirty="0" smtClean="0">
                <a:solidFill>
                  <a:schemeClr val="tx1">
                    <a:lumMod val="65000"/>
                    <a:lumOff val="35000"/>
                  </a:schemeClr>
                </a:solidFill>
              </a:rPr>
              <a:t>LANGUAGE</a:t>
            </a:r>
            <a:r>
              <a:rPr lang="ja-JP" altLang="en-US" sz="6000" dirty="0" smtClean="0">
                <a:solidFill>
                  <a:schemeClr val="tx1">
                    <a:lumMod val="65000"/>
                    <a:lumOff val="35000"/>
                  </a:schemeClr>
                </a:solidFill>
              </a:rPr>
              <a:t> </a:t>
            </a:r>
            <a:r>
              <a:rPr lang="en-US" altLang="ja-JP" sz="6000" dirty="0" smtClean="0">
                <a:solidFill>
                  <a:schemeClr val="tx1">
                    <a:lumMod val="65000"/>
                    <a:lumOff val="35000"/>
                  </a:schemeClr>
                </a:solidFill>
              </a:rPr>
              <a:t>COME</a:t>
            </a:r>
            <a:r>
              <a:rPr lang="ja-JP" altLang="en-US" sz="6000" dirty="0" smtClean="0">
                <a:solidFill>
                  <a:schemeClr val="tx1">
                    <a:lumMod val="65000"/>
                    <a:lumOff val="35000"/>
                  </a:schemeClr>
                </a:solidFill>
              </a:rPr>
              <a:t> </a:t>
            </a:r>
            <a:r>
              <a:rPr lang="en-US" altLang="ja-JP" sz="6000" dirty="0" smtClean="0">
                <a:solidFill>
                  <a:schemeClr val="tx1">
                    <a:lumMod val="65000"/>
                    <a:lumOff val="35000"/>
                  </a:schemeClr>
                </a:solidFill>
              </a:rPr>
              <a:t>FROM?</a:t>
            </a:r>
            <a:endParaRPr lang="en-US" altLang="ja-JP" sz="6000"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15</a:t>
            </a:fld>
            <a:endParaRPr lang="en-US"/>
          </a:p>
        </p:txBody>
      </p:sp>
    </p:spTree>
    <p:extLst>
      <p:ext uri="{BB962C8B-B14F-4D97-AF65-F5344CB8AC3E}">
        <p14:creationId xmlns:p14="http://schemas.microsoft.com/office/powerpoint/2010/main" val="13640334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ja-JP" sz="6000" dirty="0" smtClean="0">
                <a:solidFill>
                  <a:schemeClr val="tx1">
                    <a:lumMod val="65000"/>
                    <a:lumOff val="35000"/>
                  </a:schemeClr>
                </a:solidFill>
              </a:rPr>
              <a:t>Birdsong is the “nearest analogy to language”</a:t>
            </a:r>
          </a:p>
          <a:p>
            <a:pPr marL="0" indent="0">
              <a:buNone/>
            </a:pPr>
            <a:r>
              <a:rPr lang="en-US" altLang="ja-JP" sz="6000" dirty="0" smtClean="0">
                <a:solidFill>
                  <a:schemeClr val="tx1">
                    <a:lumMod val="65000"/>
                    <a:lumOff val="35000"/>
                  </a:schemeClr>
                </a:solidFill>
              </a:rPr>
              <a:t>						Darwin</a:t>
            </a:r>
            <a:r>
              <a:rPr lang="ja-JP" altLang="en-US" sz="6000" dirty="0" smtClean="0">
                <a:solidFill>
                  <a:schemeClr val="tx1">
                    <a:lumMod val="65000"/>
                    <a:lumOff val="35000"/>
                  </a:schemeClr>
                </a:solidFill>
              </a:rPr>
              <a:t>　</a:t>
            </a:r>
            <a:r>
              <a:rPr lang="en-US" altLang="ja-JP" sz="6000" dirty="0" smtClean="0">
                <a:solidFill>
                  <a:schemeClr val="tx1">
                    <a:lumMod val="65000"/>
                    <a:lumOff val="35000"/>
                  </a:schemeClr>
                </a:solidFill>
              </a:rPr>
              <a:t>(1871)</a:t>
            </a:r>
          </a:p>
          <a:p>
            <a:pPr marL="0" indent="0">
              <a:buNone/>
            </a:pPr>
            <a:endParaRPr lang="en-US" altLang="ja-JP" sz="6000" dirty="0" smtClean="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16</a:t>
            </a:fld>
            <a:endParaRPr lang="en-US"/>
          </a:p>
        </p:txBody>
      </p:sp>
    </p:spTree>
    <p:extLst>
      <p:ext uri="{BB962C8B-B14F-4D97-AF65-F5344CB8AC3E}">
        <p14:creationId xmlns:p14="http://schemas.microsoft.com/office/powerpoint/2010/main" val="3027805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3693"/>
          </a:xfrm>
        </p:spPr>
        <p:txBody>
          <a:bodyPr>
            <a:normAutofit/>
          </a:bodyPr>
          <a:lstStyle/>
          <a:p>
            <a:pPr algn="l"/>
            <a:r>
              <a:rPr lang="en-US" altLang="ja-JP" sz="3200" dirty="0" smtClean="0">
                <a:solidFill>
                  <a:srgbClr val="4A452A"/>
                </a:solidFill>
              </a:rPr>
              <a:t>Birds and Humans (</a:t>
            </a:r>
            <a:r>
              <a:rPr lang="en-US" sz="3200" dirty="0" err="1" smtClean="0">
                <a:solidFill>
                  <a:srgbClr val="4A452A"/>
                </a:solidFill>
              </a:rPr>
              <a:t>Pfenning</a:t>
            </a:r>
            <a:r>
              <a:rPr lang="en-US" sz="3200" dirty="0" smtClean="0">
                <a:solidFill>
                  <a:srgbClr val="4A452A"/>
                </a:solidFill>
              </a:rPr>
              <a:t> </a:t>
            </a:r>
            <a:r>
              <a:rPr lang="en-US" sz="3200" dirty="0">
                <a:solidFill>
                  <a:srgbClr val="4A452A"/>
                </a:solidFill>
              </a:rPr>
              <a:t>et al. </a:t>
            </a:r>
            <a:r>
              <a:rPr lang="en-US" sz="3200" dirty="0" smtClean="0">
                <a:solidFill>
                  <a:srgbClr val="4A452A"/>
                </a:solidFill>
              </a:rPr>
              <a:t>2014</a:t>
            </a:r>
            <a:r>
              <a:rPr lang="en-US" sz="3200" dirty="0">
                <a:solidFill>
                  <a:srgbClr val="4A452A"/>
                </a:solidFill>
              </a:rPr>
              <a:t>) </a:t>
            </a:r>
          </a:p>
        </p:txBody>
      </p:sp>
      <p:pic>
        <p:nvPicPr>
          <p:cNvPr id="4" name="Content Placeholder 3" descr="F1.medium.gif"/>
          <p:cNvPicPr>
            <a:picLocks noGrp="1" noChangeAspect="1"/>
          </p:cNvPicPr>
          <p:nvPr>
            <p:ph idx="1"/>
          </p:nvPr>
        </p:nvPicPr>
        <p:blipFill>
          <a:blip r:embed="rId2">
            <a:extLst>
              <a:ext uri="{28A0092B-C50C-407E-A947-70E740481C1C}">
                <a14:useLocalDpi xmlns:a14="http://schemas.microsoft.com/office/drawing/2010/main" val="0"/>
              </a:ext>
            </a:extLst>
          </a:blip>
          <a:srcRect l="-21371" r="-21371"/>
          <a:stretch>
            <a:fillRect/>
          </a:stretch>
        </p:blipFill>
        <p:spPr>
          <a:xfrm>
            <a:off x="403285" y="1120775"/>
            <a:ext cx="8283515" cy="5038179"/>
          </a:xfrm>
        </p:spPr>
      </p:pic>
      <p:sp>
        <p:nvSpPr>
          <p:cNvPr id="8" name="Slide Number Placeholder 7"/>
          <p:cNvSpPr>
            <a:spLocks noGrp="1"/>
          </p:cNvSpPr>
          <p:nvPr>
            <p:ph type="sldNum" sz="quarter" idx="12"/>
          </p:nvPr>
        </p:nvSpPr>
        <p:spPr/>
        <p:txBody>
          <a:bodyPr/>
          <a:lstStyle/>
          <a:p>
            <a:fld id="{0DAAFE2D-C94E-624D-AD6E-6165A983507D}" type="slidenum">
              <a:rPr lang="en-US" smtClean="0"/>
              <a:t>17</a:t>
            </a:fld>
            <a:endParaRPr lang="en-US"/>
          </a:p>
        </p:txBody>
      </p:sp>
      <p:sp>
        <p:nvSpPr>
          <p:cNvPr id="10" name="Footer Placeholder 9"/>
          <p:cNvSpPr>
            <a:spLocks noGrp="1"/>
          </p:cNvSpPr>
          <p:nvPr>
            <p:ph type="ftr" sz="quarter" idx="11"/>
          </p:nvPr>
        </p:nvSpPr>
        <p:spPr/>
        <p:txBody>
          <a:bodyPr/>
          <a:lstStyle/>
          <a:p>
            <a:r>
              <a:rPr lang="en-US" smtClean="0"/>
              <a:t>S Miyagawa June 2018</a:t>
            </a:r>
            <a:endParaRPr lang="en-US"/>
          </a:p>
        </p:txBody>
      </p:sp>
    </p:spTree>
    <p:extLst>
      <p:ext uri="{BB962C8B-B14F-4D97-AF65-F5344CB8AC3E}">
        <p14:creationId xmlns:p14="http://schemas.microsoft.com/office/powerpoint/2010/main" val="27193392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549275" y="228600"/>
            <a:ext cx="8042275" cy="752475"/>
          </a:xfrm>
        </p:spPr>
        <p:txBody>
          <a:bodyPr/>
          <a:lstStyle/>
          <a:p>
            <a:pPr algn="l" eaLnBrk="1" hangingPunct="1"/>
            <a:r>
              <a:rPr lang="en-US" altLang="ja-JP" sz="3200" dirty="0">
                <a:solidFill>
                  <a:srgbClr val="4A452A"/>
                </a:solidFill>
                <a:latin typeface="Trebuchet MS" charset="0"/>
                <a:ea typeface="ＭＳ Ｐゴシック" charset="0"/>
                <a:cs typeface="Trebuchet MS" charset="0"/>
              </a:rPr>
              <a:t>Two styles of </a:t>
            </a:r>
            <a:r>
              <a:rPr lang="en-US" altLang="ja-JP" sz="3200" dirty="0" smtClean="0">
                <a:solidFill>
                  <a:srgbClr val="4A452A"/>
                </a:solidFill>
                <a:latin typeface="Trebuchet MS" charset="0"/>
                <a:ea typeface="ＭＳ Ｐゴシック" charset="0"/>
                <a:cs typeface="Trebuchet MS" charset="0"/>
              </a:rPr>
              <a:t>learning: serial and motif</a:t>
            </a:r>
            <a:endParaRPr lang="ja-JP" altLang="en-US" sz="3200" dirty="0">
              <a:solidFill>
                <a:srgbClr val="4A452A"/>
              </a:solidFill>
              <a:latin typeface="Trebuchet MS" charset="0"/>
              <a:ea typeface="ＭＳ Ｐゴシック" charset="0"/>
              <a:cs typeface="Trebuchet MS" charset="0"/>
            </a:endParaRPr>
          </a:p>
        </p:txBody>
      </p:sp>
      <p:sp>
        <p:nvSpPr>
          <p:cNvPr id="28675" name="Content Placeholder 23"/>
          <p:cNvSpPr>
            <a:spLocks noGrp="1"/>
          </p:cNvSpPr>
          <p:nvPr>
            <p:ph idx="1"/>
          </p:nvPr>
        </p:nvSpPr>
        <p:spPr>
          <a:xfrm>
            <a:off x="361950" y="1219200"/>
            <a:ext cx="8042275" cy="4724400"/>
          </a:xfrm>
        </p:spPr>
        <p:txBody>
          <a:bodyPr rtlCol="0">
            <a:normAutofit fontScale="92500" lnSpcReduction="10000"/>
          </a:bodyPr>
          <a:lstStyle/>
          <a:p>
            <a:pPr eaLnBrk="1" fontAlgn="auto" hangingPunct="1">
              <a:spcAft>
                <a:spcPts val="0"/>
              </a:spcAft>
              <a:buFont typeface="Wingdings 2" charset="0"/>
              <a:buNone/>
              <a:defRPr/>
            </a:pPr>
            <a:endParaRPr lang="en-US" smtClean="0">
              <a:solidFill>
                <a:srgbClr val="000090"/>
              </a:solidFill>
              <a:latin typeface="Trebuchet MS" charset="0"/>
              <a:ea typeface="ＭＳ Ｐゴシック" charset="0"/>
              <a:cs typeface="Trebuchet MS" charset="0"/>
            </a:endParaRPr>
          </a:p>
          <a:p>
            <a:pPr eaLnBrk="1" fontAlgn="auto" hangingPunct="1">
              <a:spcAft>
                <a:spcPts val="0"/>
              </a:spcAft>
              <a:buFont typeface="Wingdings 2" charset="0"/>
              <a:buNone/>
              <a:defRPr/>
            </a:pPr>
            <a:endParaRPr lang="en-US" smtClean="0">
              <a:solidFill>
                <a:srgbClr val="000090"/>
              </a:solidFill>
              <a:latin typeface="Trebuchet MS" charset="0"/>
              <a:ea typeface="ＭＳ Ｐゴシック" charset="0"/>
              <a:cs typeface="Trebuchet MS" charset="0"/>
            </a:endParaRPr>
          </a:p>
          <a:p>
            <a:pPr eaLnBrk="1" fontAlgn="auto" hangingPunct="1">
              <a:spcAft>
                <a:spcPts val="0"/>
              </a:spcAft>
              <a:buFont typeface="Wingdings 2" charset="0"/>
              <a:buNone/>
              <a:defRPr/>
            </a:pPr>
            <a:endParaRPr lang="en-US" smtClean="0">
              <a:solidFill>
                <a:srgbClr val="000090"/>
              </a:solidFill>
              <a:latin typeface="Trebuchet MS" charset="0"/>
              <a:ea typeface="ＭＳ Ｐゴシック" charset="0"/>
              <a:cs typeface="Trebuchet MS" charset="0"/>
            </a:endParaRPr>
          </a:p>
          <a:p>
            <a:pPr eaLnBrk="1" fontAlgn="auto" hangingPunct="1">
              <a:spcAft>
                <a:spcPts val="0"/>
              </a:spcAft>
              <a:buFont typeface="Wingdings 2" charset="0"/>
              <a:buNone/>
              <a:defRPr/>
            </a:pPr>
            <a:endParaRPr lang="en-US" smtClean="0">
              <a:solidFill>
                <a:srgbClr val="000090"/>
              </a:solidFill>
              <a:latin typeface="Trebuchet MS" charset="0"/>
              <a:ea typeface="ＭＳ Ｐゴシック" charset="0"/>
              <a:cs typeface="Trebuchet MS" charset="0"/>
            </a:endParaRPr>
          </a:p>
          <a:p>
            <a:pPr eaLnBrk="1" fontAlgn="auto" hangingPunct="1">
              <a:spcAft>
                <a:spcPts val="0"/>
              </a:spcAft>
              <a:buFont typeface="Wingdings 2" charset="0"/>
              <a:buNone/>
              <a:defRPr/>
            </a:pPr>
            <a:endParaRPr lang="en-US" smtClean="0">
              <a:solidFill>
                <a:srgbClr val="000090"/>
              </a:solidFill>
              <a:latin typeface="Trebuchet MS" charset="0"/>
              <a:ea typeface="ＭＳ Ｐゴシック" charset="0"/>
              <a:cs typeface="Trebuchet MS" charset="0"/>
            </a:endParaRPr>
          </a:p>
          <a:p>
            <a:pPr eaLnBrk="1" fontAlgn="auto" hangingPunct="1">
              <a:spcAft>
                <a:spcPts val="0"/>
              </a:spcAft>
              <a:buFont typeface="Wingdings 2" charset="0"/>
              <a:buNone/>
              <a:defRPr/>
            </a:pPr>
            <a:endParaRPr lang="en-US" smtClean="0">
              <a:solidFill>
                <a:srgbClr val="000090"/>
              </a:solidFill>
              <a:latin typeface="Trebuchet MS" charset="0"/>
              <a:ea typeface="ＭＳ Ｐゴシック" charset="0"/>
              <a:cs typeface="Trebuchet MS" charset="0"/>
            </a:endParaRPr>
          </a:p>
          <a:p>
            <a:pPr eaLnBrk="1" fontAlgn="auto" hangingPunct="1">
              <a:spcAft>
                <a:spcPts val="0"/>
              </a:spcAft>
              <a:buFont typeface="Wingdings 2" charset="0"/>
              <a:buNone/>
              <a:defRPr/>
            </a:pPr>
            <a:endParaRPr lang="en-US" smtClean="0">
              <a:solidFill>
                <a:srgbClr val="000090"/>
              </a:solidFill>
              <a:latin typeface="Trebuchet MS" charset="0"/>
              <a:ea typeface="ＭＳ Ｐゴシック" charset="0"/>
              <a:cs typeface="Trebuchet MS" charset="0"/>
            </a:endParaRPr>
          </a:p>
          <a:p>
            <a:pPr eaLnBrk="1" fontAlgn="auto" hangingPunct="1">
              <a:spcAft>
                <a:spcPts val="0"/>
              </a:spcAft>
              <a:buFont typeface="Wingdings 2" charset="0"/>
              <a:buNone/>
              <a:defRPr/>
            </a:pPr>
            <a:endParaRPr lang="en-US" smtClean="0">
              <a:solidFill>
                <a:srgbClr val="000090"/>
              </a:solidFill>
              <a:latin typeface="Trebuchet MS" charset="0"/>
              <a:ea typeface="ＭＳ Ｐゴシック" charset="0"/>
              <a:cs typeface="Trebuchet MS" charset="0"/>
            </a:endParaRPr>
          </a:p>
          <a:p>
            <a:pPr eaLnBrk="1" fontAlgn="auto" hangingPunct="1">
              <a:spcAft>
                <a:spcPts val="0"/>
              </a:spcAft>
              <a:buFont typeface="Wingdings 2" charset="0"/>
              <a:buNone/>
              <a:defRPr/>
            </a:pPr>
            <a:r>
              <a:rPr lang="en-US" smtClean="0">
                <a:solidFill>
                  <a:srgbClr val="000090"/>
                </a:solidFill>
                <a:latin typeface="Trebuchet MS" charset="0"/>
                <a:ea typeface="ＭＳ Ｐゴシック" charset="0"/>
                <a:cs typeface="Trebuchet MS" charset="0"/>
              </a:rPr>
              <a:t>					</a:t>
            </a:r>
            <a:r>
              <a:rPr lang="en-US" sz="1600" smtClean="0">
                <a:solidFill>
                  <a:srgbClr val="000090"/>
                </a:solidFill>
                <a:latin typeface="Trebuchet MS" charset="0"/>
                <a:ea typeface="ＭＳ Ｐゴシック" charset="0"/>
                <a:cs typeface="Trebuchet MS" charset="0"/>
              </a:rPr>
              <a:t>Liu, Gardner, Nottebohm 2004</a:t>
            </a:r>
          </a:p>
        </p:txBody>
      </p:sp>
      <p:sp>
        <p:nvSpPr>
          <p:cNvPr id="4608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charset="0"/>
                <a:ea typeface="ＭＳ Ｐゴシック" charset="0"/>
                <a:cs typeface="ＭＳ Ｐゴシック" charset="0"/>
              </a:defRPr>
            </a:lvl1pPr>
            <a:lvl2pPr marL="742950" indent="-285750" eaLnBrk="0" hangingPunct="0">
              <a:defRPr kumimoji="1" sz="2400">
                <a:solidFill>
                  <a:schemeClr val="tx1"/>
                </a:solidFill>
                <a:latin typeface="Arial" charset="0"/>
                <a:ea typeface="ＭＳ Ｐゴシック" charset="0"/>
              </a:defRPr>
            </a:lvl2pPr>
            <a:lvl3pPr marL="1143000" indent="-228600" eaLnBrk="0" hangingPunct="0">
              <a:defRPr kumimoji="1" sz="2400">
                <a:solidFill>
                  <a:schemeClr val="tx1"/>
                </a:solidFill>
                <a:latin typeface="Arial" charset="0"/>
                <a:ea typeface="ＭＳ Ｐゴシック" charset="0"/>
              </a:defRPr>
            </a:lvl3pPr>
            <a:lvl4pPr marL="1600200" indent="-228600" eaLnBrk="0" hangingPunct="0">
              <a:defRPr kumimoji="1" sz="2400">
                <a:solidFill>
                  <a:schemeClr val="tx1"/>
                </a:solidFill>
                <a:latin typeface="Arial" charset="0"/>
                <a:ea typeface="ＭＳ Ｐゴシック" charset="0"/>
              </a:defRPr>
            </a:lvl4pPr>
            <a:lvl5pPr marL="2057400" indent="-228600" eaLnBrk="0" hangingPunct="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eaLnBrk="1" hangingPunct="1"/>
            <a:r>
              <a:rPr lang="en-US" altLang="ja-JP" sz="1200" smtClean="0">
                <a:solidFill>
                  <a:schemeClr val="bg1"/>
                </a:solidFill>
                <a:latin typeface="News Gothic MT" charset="0"/>
              </a:rPr>
              <a:t>S Miyagawa June 2018</a:t>
            </a:r>
            <a:endParaRPr lang="ja-JP" altLang="en-US" sz="1200">
              <a:solidFill>
                <a:schemeClr val="bg1"/>
              </a:solidFill>
              <a:latin typeface="News Gothic MT" charset="0"/>
            </a:endParaRPr>
          </a:p>
        </p:txBody>
      </p:sp>
      <p:sp>
        <p:nvSpPr>
          <p:cNvPr id="460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charset="0"/>
                <a:ea typeface="ＭＳ Ｐゴシック" charset="0"/>
                <a:cs typeface="ＭＳ Ｐゴシック" charset="0"/>
              </a:defRPr>
            </a:lvl1pPr>
            <a:lvl2pPr marL="742950" indent="-285750" eaLnBrk="0" hangingPunct="0">
              <a:defRPr kumimoji="1" sz="2400">
                <a:solidFill>
                  <a:schemeClr val="tx1"/>
                </a:solidFill>
                <a:latin typeface="Arial" charset="0"/>
                <a:ea typeface="ＭＳ Ｐゴシック" charset="0"/>
              </a:defRPr>
            </a:lvl2pPr>
            <a:lvl3pPr marL="1143000" indent="-228600" eaLnBrk="0" hangingPunct="0">
              <a:defRPr kumimoji="1" sz="2400">
                <a:solidFill>
                  <a:schemeClr val="tx1"/>
                </a:solidFill>
                <a:latin typeface="Arial" charset="0"/>
                <a:ea typeface="ＭＳ Ｐゴシック" charset="0"/>
              </a:defRPr>
            </a:lvl3pPr>
            <a:lvl4pPr marL="1600200" indent="-228600" eaLnBrk="0" hangingPunct="0">
              <a:defRPr kumimoji="1" sz="2400">
                <a:solidFill>
                  <a:schemeClr val="tx1"/>
                </a:solidFill>
                <a:latin typeface="Arial" charset="0"/>
                <a:ea typeface="ＭＳ Ｐゴシック" charset="0"/>
              </a:defRPr>
            </a:lvl4pPr>
            <a:lvl5pPr marL="2057400" indent="-228600" eaLnBrk="0" hangingPunct="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eaLnBrk="1" hangingPunct="1"/>
            <a:fld id="{D6A1CB78-9959-734B-988F-D20DA6CC02A1}" type="slidenum">
              <a:rPr lang="ja-JP" altLang="en-US">
                <a:solidFill>
                  <a:srgbClr val="CCFFCC"/>
                </a:solidFill>
                <a:latin typeface="Trebuchet MS" charset="0"/>
                <a:cs typeface="Trebuchet MS" charset="0"/>
              </a:rPr>
              <a:pPr eaLnBrk="1" hangingPunct="1"/>
              <a:t>18</a:t>
            </a:fld>
            <a:endParaRPr lang="ja-JP" altLang="en-US">
              <a:solidFill>
                <a:srgbClr val="CCFFCC"/>
              </a:solidFill>
              <a:latin typeface="Trebuchet MS" charset="0"/>
              <a:cs typeface="Trebuchet MS" charset="0"/>
            </a:endParaRPr>
          </a:p>
        </p:txBody>
      </p:sp>
      <p:sp>
        <p:nvSpPr>
          <p:cNvPr id="46085" name="TextBox 17"/>
          <p:cNvSpPr txBox="1">
            <a:spLocks noChangeArrowheads="1"/>
          </p:cNvSpPr>
          <p:nvPr/>
        </p:nvSpPr>
        <p:spPr bwMode="auto">
          <a:xfrm>
            <a:off x="684213" y="6129338"/>
            <a:ext cx="8002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0"/>
                <a:cs typeface="ＭＳ Ｐゴシック" charset="0"/>
              </a:defRPr>
            </a:lvl1pPr>
            <a:lvl2pPr marL="742950" indent="-285750" eaLnBrk="0" hangingPunct="0">
              <a:defRPr kumimoji="1" sz="2400">
                <a:solidFill>
                  <a:schemeClr val="tx1"/>
                </a:solidFill>
                <a:latin typeface="Arial" charset="0"/>
                <a:ea typeface="ＭＳ Ｐゴシック" charset="0"/>
              </a:defRPr>
            </a:lvl2pPr>
            <a:lvl3pPr marL="1143000" indent="-228600" eaLnBrk="0" hangingPunct="0">
              <a:defRPr kumimoji="1" sz="2400">
                <a:solidFill>
                  <a:schemeClr val="tx1"/>
                </a:solidFill>
                <a:latin typeface="Arial" charset="0"/>
                <a:ea typeface="ＭＳ Ｐゴシック" charset="0"/>
              </a:defRPr>
            </a:lvl3pPr>
            <a:lvl4pPr marL="1600200" indent="-228600" eaLnBrk="0" hangingPunct="0">
              <a:defRPr kumimoji="1" sz="2400">
                <a:solidFill>
                  <a:schemeClr val="tx1"/>
                </a:solidFill>
                <a:latin typeface="Arial" charset="0"/>
                <a:ea typeface="ＭＳ Ｐゴシック" charset="0"/>
              </a:defRPr>
            </a:lvl4pPr>
            <a:lvl5pPr marL="2057400" indent="-228600" eaLnBrk="0" hangingPunct="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eaLnBrk="1" hangingPunct="1">
              <a:buFont typeface="Wingdings 2" charset="0"/>
              <a:buNone/>
            </a:pPr>
            <a:r>
              <a:rPr lang="en-US" sz="1200">
                <a:solidFill>
                  <a:srgbClr val="000090"/>
                </a:solidFill>
                <a:latin typeface="News Gothic MT" charset="0"/>
              </a:rPr>
              <a:t>Liu, Wan-chu, Timothy Gardner, Fernando Nottebohm. 2005. Juvenile 	zebra finches can 	use multiple strategies to learn the same song. PNAS vol. 	101, no. 52, 18177-18182.</a:t>
            </a:r>
          </a:p>
        </p:txBody>
      </p:sp>
      <p:pic>
        <p:nvPicPr>
          <p:cNvPr id="46086" name="Picture 1" descr="Screen Shot 2015-02-20 at 9.04.1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839" y="981075"/>
            <a:ext cx="7926386" cy="523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8028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549275" y="228600"/>
            <a:ext cx="8042275" cy="752475"/>
          </a:xfrm>
        </p:spPr>
        <p:txBody>
          <a:bodyPr/>
          <a:lstStyle/>
          <a:p>
            <a:pPr algn="l" eaLnBrk="1" hangingPunct="1"/>
            <a:r>
              <a:rPr lang="en-US" altLang="ja-JP" sz="3200" dirty="0">
                <a:solidFill>
                  <a:srgbClr val="4A452A"/>
                </a:solidFill>
                <a:latin typeface="Trebuchet MS" charset="0"/>
                <a:ea typeface="ＭＳ Ｐゴシック" charset="0"/>
                <a:cs typeface="Trebuchet MS" charset="0"/>
              </a:rPr>
              <a:t>Two styles of </a:t>
            </a:r>
            <a:r>
              <a:rPr lang="en-US" altLang="ja-JP" sz="3200" dirty="0" smtClean="0">
                <a:solidFill>
                  <a:srgbClr val="4A452A"/>
                </a:solidFill>
                <a:latin typeface="Trebuchet MS" charset="0"/>
                <a:ea typeface="ＭＳ Ｐゴシック" charset="0"/>
                <a:cs typeface="Trebuchet MS" charset="0"/>
              </a:rPr>
              <a:t>learning for humans</a:t>
            </a:r>
            <a:endParaRPr lang="ja-JP" altLang="en-US" sz="3200" dirty="0">
              <a:solidFill>
                <a:srgbClr val="4A452A"/>
              </a:solidFill>
              <a:latin typeface="Trebuchet MS" charset="0"/>
              <a:ea typeface="ＭＳ Ｐゴシック" charset="0"/>
              <a:cs typeface="Trebuchet MS" charset="0"/>
            </a:endParaRPr>
          </a:p>
        </p:txBody>
      </p:sp>
      <p:sp>
        <p:nvSpPr>
          <p:cNvPr id="28675" name="Content Placeholder 23"/>
          <p:cNvSpPr>
            <a:spLocks noGrp="1"/>
          </p:cNvSpPr>
          <p:nvPr>
            <p:ph idx="1"/>
          </p:nvPr>
        </p:nvSpPr>
        <p:spPr>
          <a:xfrm>
            <a:off x="361950" y="1219200"/>
            <a:ext cx="8042275" cy="4724400"/>
          </a:xfrm>
        </p:spPr>
        <p:txBody>
          <a:bodyPr rtlCol="0">
            <a:normAutofit fontScale="92500" lnSpcReduction="20000"/>
          </a:bodyPr>
          <a:lstStyle/>
          <a:p>
            <a:pPr eaLnBrk="1" fontAlgn="auto" hangingPunct="1">
              <a:spcAft>
                <a:spcPts val="0"/>
              </a:spcAft>
              <a:buFont typeface="Wingdings 2" charset="0"/>
              <a:buNone/>
              <a:defRPr/>
            </a:pPr>
            <a:endParaRPr lang="en-US" dirty="0" smtClean="0">
              <a:solidFill>
                <a:srgbClr val="000090"/>
              </a:solidFill>
              <a:latin typeface="Trebuchet MS" charset="0"/>
              <a:ea typeface="ＭＳ Ｐゴシック" charset="0"/>
              <a:cs typeface="Trebuchet MS" charset="0"/>
            </a:endParaRPr>
          </a:p>
          <a:p>
            <a:pPr eaLnBrk="1" fontAlgn="auto" hangingPunct="1">
              <a:spcAft>
                <a:spcPts val="0"/>
              </a:spcAft>
              <a:buFont typeface="Wingdings 2" charset="0"/>
              <a:buNone/>
              <a:defRPr/>
            </a:pPr>
            <a:endParaRPr lang="en-US" dirty="0" smtClean="0">
              <a:solidFill>
                <a:srgbClr val="000090"/>
              </a:solidFill>
              <a:latin typeface="Trebuchet MS" charset="0"/>
              <a:ea typeface="ＭＳ Ｐゴシック" charset="0"/>
              <a:cs typeface="Trebuchet MS" charset="0"/>
            </a:endParaRPr>
          </a:p>
          <a:p>
            <a:pPr eaLnBrk="1" fontAlgn="auto" hangingPunct="1">
              <a:spcAft>
                <a:spcPts val="0"/>
              </a:spcAft>
              <a:buFont typeface="Wingdings 2" charset="0"/>
              <a:buNone/>
              <a:defRPr/>
            </a:pPr>
            <a:r>
              <a:rPr lang="en-US" sz="4600" dirty="0" smtClean="0">
                <a:solidFill>
                  <a:srgbClr val="4A452A"/>
                </a:solidFill>
                <a:latin typeface="Trebuchet MS" charset="0"/>
                <a:ea typeface="ＭＳ Ｐゴシック" charset="0"/>
                <a:cs typeface="Trebuchet MS" charset="0"/>
              </a:rPr>
              <a:t>		</a:t>
            </a:r>
            <a:r>
              <a:rPr lang="en-US" sz="4600" dirty="0" smtClean="0">
                <a:solidFill>
                  <a:srgbClr val="4A452A"/>
                </a:solidFill>
                <a:ea typeface="ＭＳ Ｐゴシック" charset="0"/>
                <a:cs typeface="Trebuchet MS" charset="0"/>
              </a:rPr>
              <a:t>Analytic</a:t>
            </a:r>
          </a:p>
          <a:p>
            <a:pPr eaLnBrk="1" fontAlgn="auto" hangingPunct="1">
              <a:spcAft>
                <a:spcPts val="0"/>
              </a:spcAft>
              <a:buFont typeface="Wingdings 2" charset="0"/>
              <a:buNone/>
              <a:defRPr/>
            </a:pPr>
            <a:endParaRPr lang="en-US" sz="3800" dirty="0">
              <a:solidFill>
                <a:srgbClr val="4A452A"/>
              </a:solidFill>
              <a:latin typeface="Trebuchet MS" charset="0"/>
              <a:ea typeface="ＭＳ Ｐゴシック" charset="0"/>
              <a:cs typeface="Trebuchet MS" charset="0"/>
            </a:endParaRPr>
          </a:p>
          <a:p>
            <a:pPr>
              <a:buNone/>
              <a:defRPr/>
            </a:pPr>
            <a:r>
              <a:rPr lang="en-US" sz="4600" i="1" dirty="0" smtClean="0">
                <a:solidFill>
                  <a:srgbClr val="4A452A"/>
                </a:solidFill>
              </a:rPr>
              <a:t>		Gestalt</a:t>
            </a:r>
            <a:r>
              <a:rPr lang="en-US" sz="4600" dirty="0" smtClean="0">
                <a:solidFill>
                  <a:srgbClr val="4A452A"/>
                </a:solidFill>
              </a:rPr>
              <a:t> </a:t>
            </a:r>
          </a:p>
          <a:p>
            <a:pPr>
              <a:buNone/>
              <a:defRPr/>
            </a:pPr>
            <a:r>
              <a:rPr lang="en-US" sz="4600" dirty="0" smtClean="0">
                <a:solidFill>
                  <a:srgbClr val="4A452A"/>
                </a:solidFill>
                <a:latin typeface="Trebuchet MS" charset="0"/>
                <a:ea typeface="ＭＳ Ｐゴシック" charset="0"/>
                <a:cs typeface="Trebuchet MS" charset="0"/>
              </a:rPr>
              <a:t>				</a:t>
            </a:r>
          </a:p>
          <a:p>
            <a:pPr>
              <a:buNone/>
              <a:defRPr/>
            </a:pPr>
            <a:r>
              <a:rPr lang="en-US" sz="4600" dirty="0">
                <a:solidFill>
                  <a:srgbClr val="4A452A"/>
                </a:solidFill>
                <a:latin typeface="Trebuchet MS" charset="0"/>
                <a:ea typeface="ＭＳ Ｐゴシック" charset="0"/>
                <a:cs typeface="Trebuchet MS" charset="0"/>
              </a:rPr>
              <a:t>	</a:t>
            </a:r>
            <a:r>
              <a:rPr lang="en-US" sz="4600" dirty="0" smtClean="0">
                <a:solidFill>
                  <a:srgbClr val="4A452A"/>
                </a:solidFill>
                <a:latin typeface="Trebuchet MS" charset="0"/>
                <a:ea typeface="ＭＳ Ｐゴシック" charset="0"/>
                <a:cs typeface="Trebuchet MS" charset="0"/>
              </a:rPr>
              <a:t>				</a:t>
            </a:r>
            <a:r>
              <a:rPr lang="en-US" dirty="0" smtClean="0">
                <a:solidFill>
                  <a:srgbClr val="4A452A"/>
                </a:solidFill>
                <a:latin typeface="Trebuchet MS" charset="0"/>
                <a:ea typeface="ＭＳ Ｐゴシック" charset="0"/>
                <a:cs typeface="Trebuchet MS" charset="0"/>
              </a:rPr>
              <a:t>O’Grady 2005</a:t>
            </a:r>
            <a:endParaRPr lang="en-US" sz="4600" dirty="0" smtClean="0">
              <a:solidFill>
                <a:srgbClr val="4A452A"/>
              </a:solidFill>
              <a:latin typeface="Trebuchet MS" charset="0"/>
              <a:ea typeface="ＭＳ Ｐゴシック" charset="0"/>
              <a:cs typeface="Trebuchet MS" charset="0"/>
            </a:endParaRPr>
          </a:p>
          <a:p>
            <a:pPr eaLnBrk="1" fontAlgn="auto" hangingPunct="1">
              <a:spcAft>
                <a:spcPts val="0"/>
              </a:spcAft>
              <a:buFont typeface="Wingdings 2" charset="0"/>
              <a:buNone/>
              <a:defRPr/>
            </a:pPr>
            <a:r>
              <a:rPr lang="en-US" dirty="0" smtClean="0">
                <a:solidFill>
                  <a:srgbClr val="000090"/>
                </a:solidFill>
                <a:latin typeface="Trebuchet MS" charset="0"/>
                <a:ea typeface="ＭＳ Ｐゴシック" charset="0"/>
                <a:cs typeface="Trebuchet MS" charset="0"/>
              </a:rPr>
              <a:t>											</a:t>
            </a:r>
            <a:r>
              <a:rPr lang="en-US" dirty="0" smtClean="0">
                <a:solidFill>
                  <a:srgbClr val="000090"/>
                </a:solidFill>
                <a:latin typeface="Trebuchet MS" charset="0"/>
                <a:ea typeface="ＭＳ Ｐゴシック" charset="0"/>
                <a:cs typeface="Trebuchet MS" charset="0"/>
                <a:hlinkClick r:id="rId2"/>
              </a:rPr>
              <a:t>dancing</a:t>
            </a:r>
            <a:r>
              <a:rPr lang="en-US" dirty="0" smtClean="0">
                <a:solidFill>
                  <a:srgbClr val="000090"/>
                </a:solidFill>
                <a:latin typeface="Trebuchet MS" charset="0"/>
                <a:ea typeface="ＭＳ Ｐゴシック" charset="0"/>
                <a:cs typeface="Trebuchet MS" charset="0"/>
              </a:rPr>
              <a:t>	</a:t>
            </a:r>
            <a:endParaRPr lang="en-US" sz="1600" dirty="0" smtClean="0">
              <a:solidFill>
                <a:srgbClr val="000090"/>
              </a:solidFill>
              <a:latin typeface="Trebuchet MS" charset="0"/>
              <a:ea typeface="ＭＳ Ｐゴシック" charset="0"/>
              <a:cs typeface="Trebuchet MS" charset="0"/>
            </a:endParaRPr>
          </a:p>
        </p:txBody>
      </p:sp>
      <p:sp>
        <p:nvSpPr>
          <p:cNvPr id="4608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charset="0"/>
                <a:ea typeface="ＭＳ Ｐゴシック" charset="0"/>
                <a:cs typeface="ＭＳ Ｐゴシック" charset="0"/>
              </a:defRPr>
            </a:lvl1pPr>
            <a:lvl2pPr marL="742950" indent="-285750" eaLnBrk="0" hangingPunct="0">
              <a:defRPr kumimoji="1" sz="2400">
                <a:solidFill>
                  <a:schemeClr val="tx1"/>
                </a:solidFill>
                <a:latin typeface="Arial" charset="0"/>
                <a:ea typeface="ＭＳ Ｐゴシック" charset="0"/>
              </a:defRPr>
            </a:lvl2pPr>
            <a:lvl3pPr marL="1143000" indent="-228600" eaLnBrk="0" hangingPunct="0">
              <a:defRPr kumimoji="1" sz="2400">
                <a:solidFill>
                  <a:schemeClr val="tx1"/>
                </a:solidFill>
                <a:latin typeface="Arial" charset="0"/>
                <a:ea typeface="ＭＳ Ｐゴシック" charset="0"/>
              </a:defRPr>
            </a:lvl3pPr>
            <a:lvl4pPr marL="1600200" indent="-228600" eaLnBrk="0" hangingPunct="0">
              <a:defRPr kumimoji="1" sz="2400">
                <a:solidFill>
                  <a:schemeClr val="tx1"/>
                </a:solidFill>
                <a:latin typeface="Arial" charset="0"/>
                <a:ea typeface="ＭＳ Ｐゴシック" charset="0"/>
              </a:defRPr>
            </a:lvl4pPr>
            <a:lvl5pPr marL="2057400" indent="-228600" eaLnBrk="0" hangingPunct="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eaLnBrk="1" hangingPunct="1"/>
            <a:r>
              <a:rPr lang="en-US" altLang="ja-JP" sz="1200" smtClean="0">
                <a:solidFill>
                  <a:schemeClr val="bg1"/>
                </a:solidFill>
                <a:latin typeface="News Gothic MT" charset="0"/>
              </a:rPr>
              <a:t>S Miyagawa June 2018</a:t>
            </a:r>
            <a:endParaRPr lang="ja-JP" altLang="en-US" sz="1200">
              <a:solidFill>
                <a:schemeClr val="bg1"/>
              </a:solidFill>
              <a:latin typeface="News Gothic MT" charset="0"/>
            </a:endParaRPr>
          </a:p>
        </p:txBody>
      </p:sp>
      <p:sp>
        <p:nvSpPr>
          <p:cNvPr id="460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Arial" charset="0"/>
                <a:ea typeface="ＭＳ Ｐゴシック" charset="0"/>
                <a:cs typeface="ＭＳ Ｐゴシック" charset="0"/>
              </a:defRPr>
            </a:lvl1pPr>
            <a:lvl2pPr marL="742950" indent="-285750" eaLnBrk="0" hangingPunct="0">
              <a:defRPr kumimoji="1" sz="2400">
                <a:solidFill>
                  <a:schemeClr val="tx1"/>
                </a:solidFill>
                <a:latin typeface="Arial" charset="0"/>
                <a:ea typeface="ＭＳ Ｐゴシック" charset="0"/>
              </a:defRPr>
            </a:lvl2pPr>
            <a:lvl3pPr marL="1143000" indent="-228600" eaLnBrk="0" hangingPunct="0">
              <a:defRPr kumimoji="1" sz="2400">
                <a:solidFill>
                  <a:schemeClr val="tx1"/>
                </a:solidFill>
                <a:latin typeface="Arial" charset="0"/>
                <a:ea typeface="ＭＳ Ｐゴシック" charset="0"/>
              </a:defRPr>
            </a:lvl3pPr>
            <a:lvl4pPr marL="1600200" indent="-228600" eaLnBrk="0" hangingPunct="0">
              <a:defRPr kumimoji="1" sz="2400">
                <a:solidFill>
                  <a:schemeClr val="tx1"/>
                </a:solidFill>
                <a:latin typeface="Arial" charset="0"/>
                <a:ea typeface="ＭＳ Ｐゴシック" charset="0"/>
              </a:defRPr>
            </a:lvl4pPr>
            <a:lvl5pPr marL="2057400" indent="-228600" eaLnBrk="0" hangingPunct="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eaLnBrk="1" hangingPunct="1"/>
            <a:fld id="{D6A1CB78-9959-734B-988F-D20DA6CC02A1}" type="slidenum">
              <a:rPr lang="ja-JP" altLang="en-US">
                <a:solidFill>
                  <a:srgbClr val="CCFFCC"/>
                </a:solidFill>
                <a:latin typeface="Trebuchet MS" charset="0"/>
                <a:cs typeface="Trebuchet MS" charset="0"/>
              </a:rPr>
              <a:pPr eaLnBrk="1" hangingPunct="1"/>
              <a:t>19</a:t>
            </a:fld>
            <a:endParaRPr lang="ja-JP" altLang="en-US">
              <a:solidFill>
                <a:srgbClr val="CCFFCC"/>
              </a:solidFill>
              <a:latin typeface="Trebuchet MS" charset="0"/>
              <a:cs typeface="Trebuchet MS" charset="0"/>
            </a:endParaRPr>
          </a:p>
        </p:txBody>
      </p:sp>
    </p:spTree>
    <p:extLst>
      <p:ext uri="{BB962C8B-B14F-4D97-AF65-F5344CB8AC3E}">
        <p14:creationId xmlns:p14="http://schemas.microsoft.com/office/powerpoint/2010/main" val="6254456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pPr algn="l"/>
            <a:endParaRPr lang="en-US" sz="3200" dirty="0"/>
          </a:p>
        </p:txBody>
      </p:sp>
      <p:sp>
        <p:nvSpPr>
          <p:cNvPr id="3" name="Content Placeholder 2"/>
          <p:cNvSpPr>
            <a:spLocks noGrp="1"/>
          </p:cNvSpPr>
          <p:nvPr>
            <p:ph idx="1"/>
          </p:nvPr>
        </p:nvSpPr>
        <p:spPr>
          <a:xfrm>
            <a:off x="367956" y="320356"/>
            <a:ext cx="8605419" cy="5816529"/>
          </a:xfrm>
        </p:spPr>
        <p:txBody>
          <a:bodyPr>
            <a:normAutofit/>
          </a:bodyPr>
          <a:lstStyle/>
          <a:p>
            <a:pPr marL="0" indent="0">
              <a:buNone/>
            </a:pPr>
            <a:r>
              <a:rPr lang="en-US" sz="2800" dirty="0" smtClean="0"/>
              <a:t>Cave art</a:t>
            </a:r>
          </a:p>
          <a:p>
            <a:pPr marL="0" indent="0">
              <a:buNone/>
            </a:pPr>
            <a:endParaRPr lang="en-US" sz="2800" dirty="0" smtClean="0"/>
          </a:p>
        </p:txBody>
      </p:sp>
      <p:sp>
        <p:nvSpPr>
          <p:cNvPr id="9" name="Slide Number Placeholder 8"/>
          <p:cNvSpPr>
            <a:spLocks noGrp="1"/>
          </p:cNvSpPr>
          <p:nvPr>
            <p:ph type="sldNum" sz="quarter" idx="12"/>
          </p:nvPr>
        </p:nvSpPr>
        <p:spPr/>
        <p:txBody>
          <a:bodyPr/>
          <a:lstStyle/>
          <a:p>
            <a:fld id="{7CE5514E-E7E4-9245-A849-F88262D5F457}" type="slidenum">
              <a:rPr lang="en-US" smtClean="0"/>
              <a:t>2</a:t>
            </a:fld>
            <a:endParaRPr lang="en-US"/>
          </a:p>
        </p:txBody>
      </p:sp>
      <p:pic>
        <p:nvPicPr>
          <p:cNvPr id="4" name="Picture 3" descr="1024px-AltamiraBi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19" y="842514"/>
            <a:ext cx="5361389" cy="4350893"/>
          </a:xfrm>
          <a:prstGeom prst="rect">
            <a:avLst/>
          </a:prstGeom>
        </p:spPr>
      </p:pic>
      <p:pic>
        <p:nvPicPr>
          <p:cNvPr id="5" name="Picture 4" descr="220px-Rock_art_bu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394" y="2603977"/>
            <a:ext cx="4644249" cy="3060986"/>
          </a:xfrm>
          <a:prstGeom prst="rect">
            <a:avLst/>
          </a:prstGeom>
        </p:spPr>
      </p:pic>
      <p:pic>
        <p:nvPicPr>
          <p:cNvPr id="6" name="Picture 5" descr="Bestias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289" y="355469"/>
            <a:ext cx="5829502" cy="3895167"/>
          </a:xfrm>
          <a:prstGeom prst="rect">
            <a:avLst/>
          </a:prstGeom>
        </p:spPr>
      </p:pic>
      <p:sp>
        <p:nvSpPr>
          <p:cNvPr id="7" name="Footer Placeholder 6"/>
          <p:cNvSpPr>
            <a:spLocks noGrp="1"/>
          </p:cNvSpPr>
          <p:nvPr>
            <p:ph type="ftr" sz="quarter" idx="11"/>
          </p:nvPr>
        </p:nvSpPr>
        <p:spPr/>
        <p:txBody>
          <a:bodyPr/>
          <a:lstStyle/>
          <a:p>
            <a:r>
              <a:rPr lang="en-US" smtClean="0"/>
              <a:t>S Miyagawa June 2018</a:t>
            </a:r>
            <a:endParaRPr lang="en-US"/>
          </a:p>
        </p:txBody>
      </p:sp>
    </p:spTree>
    <p:extLst>
      <p:ext uri="{BB962C8B-B14F-4D97-AF65-F5344CB8AC3E}">
        <p14:creationId xmlns:p14="http://schemas.microsoft.com/office/powerpoint/2010/main" val="3073303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549275" y="228600"/>
            <a:ext cx="8042275" cy="752475"/>
          </a:xfrm>
        </p:spPr>
        <p:txBody>
          <a:bodyPr/>
          <a:lstStyle/>
          <a:p>
            <a:pPr algn="l" eaLnBrk="1" hangingPunct="1"/>
            <a:r>
              <a:rPr lang="en-US" altLang="ja-JP" sz="3200" dirty="0">
                <a:solidFill>
                  <a:srgbClr val="4A452A"/>
                </a:solidFill>
                <a:latin typeface="Trebuchet MS" charset="0"/>
                <a:ea typeface="ＭＳ Ｐゴシック" charset="0"/>
                <a:cs typeface="Trebuchet MS" charset="0"/>
              </a:rPr>
              <a:t>Variety</a:t>
            </a:r>
            <a:endParaRPr lang="ja-JP" altLang="en-US" sz="3200" dirty="0">
              <a:solidFill>
                <a:srgbClr val="4A452A"/>
              </a:solidFill>
              <a:latin typeface="Trebuchet MS" charset="0"/>
              <a:ea typeface="ＭＳ Ｐゴシック" charset="0"/>
              <a:cs typeface="Trebuchet MS" charset="0"/>
            </a:endParaRPr>
          </a:p>
        </p:txBody>
      </p:sp>
      <p:sp>
        <p:nvSpPr>
          <p:cNvPr id="25603" name="Content Placeholder 23"/>
          <p:cNvSpPr>
            <a:spLocks noGrp="1"/>
          </p:cNvSpPr>
          <p:nvPr>
            <p:ph idx="1"/>
          </p:nvPr>
        </p:nvSpPr>
        <p:spPr>
          <a:xfrm>
            <a:off x="179388" y="1155634"/>
            <a:ext cx="8355012" cy="4787966"/>
          </a:xfrm>
        </p:spPr>
        <p:txBody>
          <a:bodyPr rtlCol="0">
            <a:normAutofit lnSpcReduction="10000"/>
          </a:bodyPr>
          <a:lstStyle/>
          <a:p>
            <a:pPr marL="258763" eaLnBrk="1" fontAlgn="auto" hangingPunct="1">
              <a:spcBef>
                <a:spcPct val="0"/>
              </a:spcBef>
              <a:spcAft>
                <a:spcPts val="0"/>
              </a:spcAft>
              <a:buFont typeface="Arial"/>
              <a:buChar char="•"/>
              <a:defRPr/>
            </a:pPr>
            <a:r>
              <a:rPr lang="en-US" dirty="0" smtClean="0">
                <a:solidFill>
                  <a:srgbClr val="4A452A"/>
                </a:solidFill>
                <a:latin typeface="Trebuchet MS" charset="0"/>
                <a:ea typeface="ＭＳ Ｐゴシック" charset="0"/>
                <a:cs typeface="Trebuchet MS" charset="0"/>
              </a:rPr>
              <a:t>Songs might consist of fixed sequences with only sporadic variation (e.g. zebra finches</a:t>
            </a:r>
            <a:r>
              <a:rPr lang="en-US" altLang="ja-JP" dirty="0" smtClean="0">
                <a:solidFill>
                  <a:srgbClr val="4A452A"/>
                </a:solidFill>
                <a:latin typeface="Trebuchet MS" charset="0"/>
                <a:ea typeface="ＭＳ Ｐゴシック" charset="0"/>
                <a:cs typeface="Trebuchet MS" charset="0"/>
              </a:rPr>
              <a:t>)</a:t>
            </a:r>
          </a:p>
          <a:p>
            <a:pPr marL="258763" eaLnBrk="1" fontAlgn="auto" hangingPunct="1">
              <a:spcBef>
                <a:spcPct val="0"/>
              </a:spcBef>
              <a:spcAft>
                <a:spcPts val="0"/>
              </a:spcAft>
              <a:buFont typeface="Wingdings 2" charset="0"/>
              <a:buNone/>
              <a:defRPr/>
            </a:pPr>
            <a:endParaRPr lang="en-US" altLang="ja-JP" dirty="0" smtClean="0">
              <a:solidFill>
                <a:srgbClr val="4A452A"/>
              </a:solidFill>
              <a:latin typeface="Trebuchet MS" charset="0"/>
              <a:ea typeface="ＭＳ Ｐゴシック" charset="0"/>
              <a:cs typeface="Trebuchet MS" charset="0"/>
            </a:endParaRPr>
          </a:p>
          <a:p>
            <a:pPr marL="258763" eaLnBrk="1" fontAlgn="auto" hangingPunct="1">
              <a:spcBef>
                <a:spcPct val="0"/>
              </a:spcBef>
              <a:spcAft>
                <a:spcPts val="0"/>
              </a:spcAft>
              <a:buFont typeface="Arial"/>
              <a:buChar char="•"/>
              <a:defRPr/>
            </a:pPr>
            <a:r>
              <a:rPr lang="en-US" dirty="0" smtClean="0">
                <a:solidFill>
                  <a:srgbClr val="4A452A"/>
                </a:solidFill>
                <a:latin typeface="Trebuchet MS" charset="0"/>
                <a:ea typeface="ＭＳ Ｐゴシック" charset="0"/>
                <a:cs typeface="Trebuchet MS" charset="0"/>
              </a:rPr>
              <a:t>Others show more variable sequences (e.g. nightingales</a:t>
            </a:r>
            <a:r>
              <a:rPr lang="en-US" altLang="ja-JP" dirty="0" smtClean="0">
                <a:solidFill>
                  <a:srgbClr val="4A452A"/>
                </a:solidFill>
                <a:latin typeface="Trebuchet MS" charset="0"/>
                <a:ea typeface="ＭＳ Ｐゴシック" charset="0"/>
                <a:cs typeface="Trebuchet MS" charset="0"/>
              </a:rPr>
              <a:t>, starlings, or Bengalese finches ); for example, a song of a nightingale is built out of a fixed </a:t>
            </a:r>
          </a:p>
          <a:p>
            <a:pPr marL="258763" eaLnBrk="1" fontAlgn="auto" hangingPunct="1">
              <a:spcBef>
                <a:spcPct val="0"/>
              </a:spcBef>
              <a:spcAft>
                <a:spcPts val="0"/>
              </a:spcAft>
              <a:buFont typeface="Wingdings 2" charset="0"/>
              <a:buNone/>
              <a:defRPr/>
            </a:pPr>
            <a:r>
              <a:rPr lang="ja-JP" altLang="en-US" dirty="0" smtClean="0">
                <a:solidFill>
                  <a:srgbClr val="4A452A"/>
                </a:solidFill>
                <a:latin typeface="Trebuchet MS" charset="0"/>
                <a:ea typeface="ＭＳ Ｐゴシック" charset="0"/>
                <a:cs typeface="Trebuchet MS" charset="0"/>
              </a:rPr>
              <a:t>　</a:t>
            </a:r>
            <a:r>
              <a:rPr lang="en-US" altLang="ja-JP" dirty="0" smtClean="0">
                <a:solidFill>
                  <a:srgbClr val="4A452A"/>
                </a:solidFill>
                <a:latin typeface="Trebuchet MS" charset="0"/>
                <a:ea typeface="ＭＳ Ｐゴシック" charset="0"/>
                <a:cs typeface="Trebuchet MS" charset="0"/>
              </a:rPr>
              <a:t>4- second note sequence. An individual </a:t>
            </a:r>
          </a:p>
          <a:p>
            <a:pPr marL="258763" eaLnBrk="1" fontAlgn="auto" hangingPunct="1">
              <a:spcBef>
                <a:spcPct val="0"/>
              </a:spcBef>
              <a:spcAft>
                <a:spcPts val="0"/>
              </a:spcAft>
              <a:buFont typeface="Wingdings 2" charset="0"/>
              <a:buNone/>
              <a:defRPr/>
            </a:pPr>
            <a:r>
              <a:rPr lang="ja-JP" altLang="en-US" dirty="0" smtClean="0">
                <a:solidFill>
                  <a:srgbClr val="4A452A"/>
                </a:solidFill>
                <a:latin typeface="Trebuchet MS" charset="0"/>
                <a:ea typeface="ＭＳ Ｐゴシック" charset="0"/>
                <a:cs typeface="Trebuchet MS" charset="0"/>
              </a:rPr>
              <a:t>　</a:t>
            </a:r>
            <a:r>
              <a:rPr lang="en-US" altLang="ja-JP" dirty="0" smtClean="0">
                <a:solidFill>
                  <a:srgbClr val="4A452A"/>
                </a:solidFill>
                <a:latin typeface="Trebuchet MS" charset="0"/>
                <a:ea typeface="ＭＳ Ｐゴシック" charset="0"/>
                <a:cs typeface="Trebuchet MS" charset="0"/>
              </a:rPr>
              <a:t>nightingale has 100– 200 song types</a:t>
            </a:r>
          </a:p>
          <a:p>
            <a:pPr marL="258763" eaLnBrk="1" fontAlgn="auto" hangingPunct="1">
              <a:spcAft>
                <a:spcPts val="0"/>
              </a:spcAft>
              <a:buFont typeface="Arial"/>
              <a:buChar char="•"/>
              <a:defRPr/>
            </a:pPr>
            <a:endParaRPr lang="en-US" dirty="0" smtClean="0">
              <a:solidFill>
                <a:srgbClr val="000090"/>
              </a:solidFill>
              <a:latin typeface="Trebuchet MS" charset="0"/>
              <a:ea typeface="ＭＳ Ｐゴシック" charset="0"/>
              <a:cs typeface="Trebuchet MS" charset="0"/>
            </a:endParaRPr>
          </a:p>
        </p:txBody>
      </p:sp>
      <p:sp>
        <p:nvSpPr>
          <p:cNvPr id="43013" name="TextBox 17"/>
          <p:cNvSpPr txBox="1">
            <a:spLocks noChangeArrowheads="1"/>
          </p:cNvSpPr>
          <p:nvPr/>
        </p:nvSpPr>
        <p:spPr bwMode="auto">
          <a:xfrm>
            <a:off x="6350000" y="6129338"/>
            <a:ext cx="2054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0"/>
                <a:cs typeface="ＭＳ Ｐゴシック" charset="0"/>
              </a:defRPr>
            </a:lvl1pPr>
            <a:lvl2pPr marL="742950" indent="-285750" eaLnBrk="0" hangingPunct="0">
              <a:defRPr kumimoji="1" sz="2400">
                <a:solidFill>
                  <a:schemeClr val="tx1"/>
                </a:solidFill>
                <a:latin typeface="Arial" charset="0"/>
                <a:ea typeface="ＭＳ Ｐゴシック" charset="0"/>
              </a:defRPr>
            </a:lvl2pPr>
            <a:lvl3pPr marL="1143000" indent="-228600" eaLnBrk="0" hangingPunct="0">
              <a:defRPr kumimoji="1" sz="2400">
                <a:solidFill>
                  <a:schemeClr val="tx1"/>
                </a:solidFill>
                <a:latin typeface="Arial" charset="0"/>
                <a:ea typeface="ＭＳ Ｐゴシック" charset="0"/>
              </a:defRPr>
            </a:lvl3pPr>
            <a:lvl4pPr marL="1600200" indent="-228600" eaLnBrk="0" hangingPunct="0">
              <a:defRPr kumimoji="1" sz="2400">
                <a:solidFill>
                  <a:schemeClr val="tx1"/>
                </a:solidFill>
                <a:latin typeface="Arial" charset="0"/>
                <a:ea typeface="ＭＳ Ｐゴシック" charset="0"/>
              </a:defRPr>
            </a:lvl4pPr>
            <a:lvl5pPr marL="2057400" indent="-228600" eaLnBrk="0" hangingPunct="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eaLnBrk="1" hangingPunct="1"/>
            <a:r>
              <a:rPr lang="en-US" sz="1800">
                <a:solidFill>
                  <a:srgbClr val="000090"/>
                </a:solidFill>
              </a:rPr>
              <a:t>Berwick et al 2011</a:t>
            </a:r>
          </a:p>
        </p:txBody>
      </p:sp>
      <p:pic>
        <p:nvPicPr>
          <p:cNvPr id="5" name="simple.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7308850" y="2781300"/>
            <a:ext cx="1936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7185__reinsamba__nightingale-song-3.wav">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6">
            <a:extLst>
              <a:ext uri="{28A0092B-C50C-407E-A947-70E740481C1C}">
                <a14:useLocalDpi xmlns:a14="http://schemas.microsoft.com/office/drawing/2010/main" val="0"/>
              </a:ext>
            </a:extLst>
          </a:blip>
          <a:srcRect/>
          <a:stretch>
            <a:fillRect/>
          </a:stretch>
        </p:blipFill>
        <p:spPr bwMode="auto">
          <a:xfrm>
            <a:off x="6629400" y="5562600"/>
            <a:ext cx="1936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descr="images-1.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43093" y="1916918"/>
            <a:ext cx="69691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7" descr="images.jpe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08925" y="50673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DAAFE2D-C94E-624D-AD6E-6165A983507D}" type="slidenum">
              <a:rPr lang="en-US" smtClean="0"/>
              <a:t>20</a:t>
            </a:fld>
            <a:endParaRPr lang="en-US"/>
          </a:p>
        </p:txBody>
      </p:sp>
      <p:sp>
        <p:nvSpPr>
          <p:cNvPr id="7" name="Footer Placeholder 6"/>
          <p:cNvSpPr>
            <a:spLocks noGrp="1"/>
          </p:cNvSpPr>
          <p:nvPr>
            <p:ph type="ftr" sz="quarter" idx="11"/>
          </p:nvPr>
        </p:nvSpPr>
        <p:spPr/>
        <p:txBody>
          <a:bodyPr/>
          <a:lstStyle/>
          <a:p>
            <a:r>
              <a:rPr lang="en-US" smtClean="0"/>
              <a:t>S Miyagawa June 2018</a:t>
            </a:r>
            <a:endParaRPr lang="en-US"/>
          </a:p>
        </p:txBody>
      </p:sp>
    </p:spTree>
    <p:extLst>
      <p:ext uri="{BB962C8B-B14F-4D97-AF65-F5344CB8AC3E}">
        <p14:creationId xmlns:p14="http://schemas.microsoft.com/office/powerpoint/2010/main" val="18885833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9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260988"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3506"/>
          </a:xfrm>
        </p:spPr>
        <p:txBody>
          <a:bodyPr>
            <a:normAutofit fontScale="90000"/>
          </a:bodyPr>
          <a:lstStyle/>
          <a:p>
            <a:pPr algn="l"/>
            <a:r>
              <a:rPr lang="en-US" dirty="0" smtClean="0"/>
              <a:t>Bengalese finch</a:t>
            </a:r>
            <a:endParaRPr lang="en-US" dirty="0"/>
          </a:p>
        </p:txBody>
      </p:sp>
      <p:pic>
        <p:nvPicPr>
          <p:cNvPr id="7" name="Content Placeholder 6" descr="figure2.jpeg"/>
          <p:cNvPicPr>
            <a:picLocks noGrp="1" noChangeAspect="1"/>
          </p:cNvPicPr>
          <p:nvPr>
            <p:ph idx="1"/>
          </p:nvPr>
        </p:nvPicPr>
        <p:blipFill>
          <a:blip r:embed="rId2">
            <a:extLst>
              <a:ext uri="{28A0092B-C50C-407E-A947-70E740481C1C}">
                <a14:useLocalDpi xmlns:a14="http://schemas.microsoft.com/office/drawing/2010/main" val="0"/>
              </a:ext>
            </a:extLst>
          </a:blip>
          <a:srcRect t="-14162" b="-14162"/>
          <a:stretch>
            <a:fillRect/>
          </a:stretch>
        </p:blipFill>
        <p:spPr>
          <a:xfrm>
            <a:off x="996285" y="1600201"/>
            <a:ext cx="7035104" cy="3869036"/>
          </a:xfrm>
        </p:spPr>
      </p:pic>
      <p:sp>
        <p:nvSpPr>
          <p:cNvPr id="5" name="Footer Placeholder 4"/>
          <p:cNvSpPr>
            <a:spLocks noGrp="1"/>
          </p:cNvSpPr>
          <p:nvPr>
            <p:ph type="ftr" sz="quarter" idx="11"/>
          </p:nvPr>
        </p:nvSpPr>
        <p:spPr/>
        <p:txBody>
          <a:bodyPr/>
          <a:lstStyle/>
          <a:p>
            <a:r>
              <a:rPr lang="en-US" smtClean="0"/>
              <a:t>S Miyagawa June 2018</a:t>
            </a:r>
            <a:endParaRPr lang="en-US"/>
          </a:p>
        </p:txBody>
      </p:sp>
      <p:sp>
        <p:nvSpPr>
          <p:cNvPr id="6" name="Slide Number Placeholder 5"/>
          <p:cNvSpPr>
            <a:spLocks noGrp="1"/>
          </p:cNvSpPr>
          <p:nvPr>
            <p:ph type="sldNum" sz="quarter" idx="12"/>
          </p:nvPr>
        </p:nvSpPr>
        <p:spPr/>
        <p:txBody>
          <a:bodyPr/>
          <a:lstStyle/>
          <a:p>
            <a:fld id="{0DAAFE2D-C94E-624D-AD6E-6165A983507D}" type="slidenum">
              <a:rPr lang="en-US" smtClean="0"/>
              <a:t>21</a:t>
            </a:fld>
            <a:endParaRPr lang="en-US"/>
          </a:p>
        </p:txBody>
      </p:sp>
    </p:spTree>
    <p:extLst>
      <p:ext uri="{BB962C8B-B14F-4D97-AF65-F5344CB8AC3E}">
        <p14:creationId xmlns:p14="http://schemas.microsoft.com/office/powerpoint/2010/main" val="28668166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club-winged-manakin-makes-music_1600.jpg"/>
          <p:cNvPicPr>
            <a:picLocks noChangeAspect="1"/>
          </p:cNvPicPr>
          <p:nvPr/>
        </p:nvPicPr>
        <p:blipFill rotWithShape="1">
          <a:blip r:embed="rId2">
            <a:extLst>
              <a:ext uri="{28A0092B-C50C-407E-A947-70E740481C1C}">
                <a14:useLocalDpi xmlns:a14="http://schemas.microsoft.com/office/drawing/2010/main" val="0"/>
              </a:ext>
            </a:extLst>
          </a:blip>
          <a:srcRect l="4290" r="37629"/>
          <a:stretch/>
        </p:blipFill>
        <p:spPr>
          <a:xfrm>
            <a:off x="890691" y="1508493"/>
            <a:ext cx="3014134" cy="3892115"/>
          </a:xfrm>
          <a:prstGeom prst="rect">
            <a:avLst/>
          </a:prstGeom>
        </p:spPr>
      </p:pic>
      <p:sp>
        <p:nvSpPr>
          <p:cNvPr id="3" name="TextBox 2"/>
          <p:cNvSpPr txBox="1"/>
          <p:nvPr/>
        </p:nvSpPr>
        <p:spPr>
          <a:xfrm>
            <a:off x="585892" y="5417541"/>
            <a:ext cx="3495042" cy="1477328"/>
          </a:xfrm>
          <a:prstGeom prst="rect">
            <a:avLst/>
          </a:prstGeom>
          <a:noFill/>
        </p:spPr>
        <p:txBody>
          <a:bodyPr wrap="square" rtlCol="0">
            <a:spAutoFit/>
          </a:bodyPr>
          <a:lstStyle/>
          <a:p>
            <a:r>
              <a:rPr lang="en-US" dirty="0">
                <a:hlinkClick r:id="rId3"/>
              </a:rPr>
              <a:t>http:</a:t>
            </a:r>
            <a:r>
              <a:rPr lang="en-US" dirty="0" smtClean="0">
                <a:hlinkClick r:id="rId3"/>
              </a:rPr>
              <a:t>//ngm.nationalgeographic.com</a:t>
            </a:r>
            <a:r>
              <a:rPr lang="en-US" dirty="0">
                <a:hlinkClick r:id="rId3"/>
              </a:rPr>
              <a:t>/2012/05/manakins/img/01-club-winged-manakin-makes-music_1600.</a:t>
            </a:r>
            <a:r>
              <a:rPr lang="en-US" dirty="0" smtClean="0">
                <a:hlinkClick r:id="rId3"/>
              </a:rPr>
              <a:t>jpg</a:t>
            </a:r>
            <a:r>
              <a:rPr lang="en-US" dirty="0" smtClean="0"/>
              <a:t> (Tim </a:t>
            </a:r>
            <a:r>
              <a:rPr lang="en-US" dirty="0" err="1" smtClean="0"/>
              <a:t>Laman</a:t>
            </a:r>
            <a:r>
              <a:rPr lang="en-US" dirty="0" smtClean="0"/>
              <a:t>)</a:t>
            </a:r>
            <a:endParaRPr lang="en-US" dirty="0"/>
          </a:p>
        </p:txBody>
      </p:sp>
      <p:sp>
        <p:nvSpPr>
          <p:cNvPr id="4" name="Title 3"/>
          <p:cNvSpPr>
            <a:spLocks noGrp="1"/>
          </p:cNvSpPr>
          <p:nvPr>
            <p:ph type="title"/>
          </p:nvPr>
        </p:nvSpPr>
        <p:spPr/>
        <p:txBody>
          <a:bodyPr>
            <a:normAutofit fontScale="90000"/>
          </a:bodyPr>
          <a:lstStyle/>
          <a:p>
            <a:r>
              <a:rPr lang="en-US" dirty="0" smtClean="0"/>
              <a:t>Creating Sound: </a:t>
            </a:r>
            <a:r>
              <a:rPr lang="en-US" dirty="0"/>
              <a:t>Club-winged </a:t>
            </a:r>
            <a:r>
              <a:rPr lang="en-US" dirty="0" err="1" smtClean="0"/>
              <a:t>Manakin</a:t>
            </a:r>
            <a:r>
              <a:rPr lang="en-US" dirty="0" smtClean="0"/>
              <a:t> </a:t>
            </a:r>
            <a:endParaRPr lang="en-US" dirty="0"/>
          </a:p>
        </p:txBody>
      </p:sp>
      <p:sp>
        <p:nvSpPr>
          <p:cNvPr id="6" name="TextBox 5"/>
          <p:cNvSpPr txBox="1"/>
          <p:nvPr/>
        </p:nvSpPr>
        <p:spPr>
          <a:xfrm>
            <a:off x="4696204" y="1417638"/>
            <a:ext cx="3990596" cy="4524315"/>
          </a:xfrm>
          <a:prstGeom prst="rect">
            <a:avLst/>
          </a:prstGeom>
          <a:noFill/>
        </p:spPr>
        <p:txBody>
          <a:bodyPr wrap="square" rtlCol="0">
            <a:spAutoFit/>
          </a:bodyPr>
          <a:lstStyle/>
          <a:p>
            <a:pPr marL="285750" indent="-285750">
              <a:buFont typeface="Arial"/>
              <a:buChar char="•"/>
            </a:pPr>
            <a:r>
              <a:rPr lang="en-US" sz="2400" dirty="0"/>
              <a:t>c</a:t>
            </a:r>
            <a:r>
              <a:rPr lang="en-US" sz="2400" dirty="0" smtClean="0"/>
              <a:t>loud </a:t>
            </a:r>
            <a:r>
              <a:rPr lang="en-US" sz="2400" dirty="0"/>
              <a:t>forest of Ecuador and SW </a:t>
            </a:r>
            <a:r>
              <a:rPr lang="en-US" sz="2400" dirty="0" smtClean="0"/>
              <a:t>Columbia</a:t>
            </a:r>
          </a:p>
          <a:p>
            <a:pPr marL="285750" indent="-285750">
              <a:buFont typeface="Arial"/>
              <a:buChar char="•"/>
            </a:pPr>
            <a:r>
              <a:rPr lang="en-US" sz="2400" dirty="0"/>
              <a:t>m</a:t>
            </a:r>
            <a:r>
              <a:rPr lang="en-US" sz="2400" dirty="0" smtClean="0"/>
              <a:t>ales flick wings back and knocks them together</a:t>
            </a:r>
          </a:p>
          <a:p>
            <a:pPr marL="285750" indent="-285750">
              <a:buFont typeface="Arial"/>
              <a:buChar char="•"/>
            </a:pPr>
            <a:r>
              <a:rPr lang="en-US" sz="2400" dirty="0"/>
              <a:t>v</a:t>
            </a:r>
            <a:r>
              <a:rPr lang="en-US" sz="2400" dirty="0" smtClean="0"/>
              <a:t>ibrates to produce high pitched buzzing sound (1498 Hz)</a:t>
            </a:r>
          </a:p>
          <a:p>
            <a:pPr marL="285750" indent="-285750">
              <a:buFont typeface="Arial"/>
              <a:buChar char="•"/>
            </a:pPr>
            <a:r>
              <a:rPr lang="en-US" sz="2400" dirty="0">
                <a:hlinkClick r:id="rId4"/>
              </a:rPr>
              <a:t>h</a:t>
            </a:r>
            <a:r>
              <a:rPr lang="en-US" sz="2400" dirty="0" smtClean="0">
                <a:hlinkClick r:id="rId4"/>
              </a:rPr>
              <a:t>igh speed video </a:t>
            </a:r>
            <a:r>
              <a:rPr lang="en-US" sz="2400" dirty="0" smtClean="0"/>
              <a:t>shows wings knock together 107 times/second (107 Hz)</a:t>
            </a:r>
          </a:p>
          <a:p>
            <a:pPr marL="285750" indent="-285750">
              <a:buFont typeface="Arial"/>
              <a:buChar char="•"/>
            </a:pPr>
            <a:r>
              <a:rPr lang="en-US" sz="2400" dirty="0" smtClean="0"/>
              <a:t>107 x 14 = 1498</a:t>
            </a:r>
          </a:p>
          <a:p>
            <a:endParaRPr lang="en-US" sz="2400" dirty="0"/>
          </a:p>
        </p:txBody>
      </p:sp>
      <p:sp>
        <p:nvSpPr>
          <p:cNvPr id="8" name="Rectangle 7"/>
          <p:cNvSpPr/>
          <p:nvPr/>
        </p:nvSpPr>
        <p:spPr>
          <a:xfrm>
            <a:off x="4572000" y="5988119"/>
            <a:ext cx="4572000" cy="646331"/>
          </a:xfrm>
          <a:prstGeom prst="rect">
            <a:avLst/>
          </a:prstGeom>
        </p:spPr>
        <p:txBody>
          <a:bodyPr>
            <a:spAutoFit/>
          </a:bodyPr>
          <a:lstStyle/>
          <a:p>
            <a:r>
              <a:rPr lang="en-US" dirty="0" err="1" smtClean="0"/>
              <a:t>Bostwick</a:t>
            </a:r>
            <a:r>
              <a:rPr lang="en-US" dirty="0" smtClean="0"/>
              <a:t> </a:t>
            </a:r>
            <a:r>
              <a:rPr lang="en-US" dirty="0"/>
              <a:t>et al (2010) Proc. Roy. Soc. </a:t>
            </a:r>
            <a:r>
              <a:rPr lang="en-US" b="1" dirty="0"/>
              <a:t>B277</a:t>
            </a:r>
            <a:r>
              <a:rPr lang="en-US" dirty="0"/>
              <a:t>, 835-841 Fig. 1.]</a:t>
            </a:r>
          </a:p>
        </p:txBody>
      </p:sp>
      <p:sp>
        <p:nvSpPr>
          <p:cNvPr id="5" name="Footer Placeholder 4"/>
          <p:cNvSpPr>
            <a:spLocks noGrp="1"/>
          </p:cNvSpPr>
          <p:nvPr>
            <p:ph type="ftr" sz="quarter" idx="11"/>
          </p:nvPr>
        </p:nvSpPr>
        <p:spPr/>
        <p:txBody>
          <a:bodyPr/>
          <a:lstStyle/>
          <a:p>
            <a:r>
              <a:rPr lang="en-US" smtClean="0"/>
              <a:t>S Miyagawa June 2018</a:t>
            </a:r>
            <a:endParaRPr lang="en-US"/>
          </a:p>
        </p:txBody>
      </p:sp>
      <p:sp>
        <p:nvSpPr>
          <p:cNvPr id="7" name="Slide Number Placeholder 6"/>
          <p:cNvSpPr>
            <a:spLocks noGrp="1"/>
          </p:cNvSpPr>
          <p:nvPr>
            <p:ph type="sldNum" sz="quarter" idx="12"/>
          </p:nvPr>
        </p:nvSpPr>
        <p:spPr/>
        <p:txBody>
          <a:bodyPr/>
          <a:lstStyle/>
          <a:p>
            <a:fld id="{6C57BC19-0267-6746-8E05-22B84714A046}" type="slidenum">
              <a:rPr lang="en-US" smtClean="0"/>
              <a:t>22</a:t>
            </a:fld>
            <a:endParaRPr lang="en-US"/>
          </a:p>
        </p:txBody>
      </p:sp>
    </p:spTree>
    <p:extLst>
      <p:ext uri="{BB962C8B-B14F-4D97-AF65-F5344CB8AC3E}">
        <p14:creationId xmlns:p14="http://schemas.microsoft.com/office/powerpoint/2010/main" val="29177196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altLang="ja-JP" dirty="0" smtClean="0">
              <a:solidFill>
                <a:schemeClr val="tx1">
                  <a:lumMod val="65000"/>
                  <a:lumOff val="35000"/>
                </a:schemeClr>
              </a:solidFill>
            </a:endParaRPr>
          </a:p>
          <a:p>
            <a:pPr marL="0" indent="0" algn="ctr">
              <a:lnSpc>
                <a:spcPct val="150000"/>
              </a:lnSpc>
              <a:buNone/>
            </a:pPr>
            <a:r>
              <a:rPr lang="en-US" altLang="ja-JP" sz="4000" dirty="0" smtClean="0">
                <a:solidFill>
                  <a:schemeClr val="tx1">
                    <a:lumMod val="65000"/>
                    <a:lumOff val="35000"/>
                  </a:schemeClr>
                </a:solidFill>
              </a:rPr>
              <a:t>PROBLEM: BIRDSONG DOESN’T </a:t>
            </a:r>
          </a:p>
          <a:p>
            <a:pPr marL="0" indent="0" algn="ctr">
              <a:lnSpc>
                <a:spcPct val="150000"/>
              </a:lnSpc>
              <a:buNone/>
            </a:pPr>
            <a:r>
              <a:rPr lang="en-US" altLang="ja-JP" sz="4000" dirty="0" smtClean="0">
                <a:solidFill>
                  <a:schemeClr val="tx1">
                    <a:lumMod val="65000"/>
                    <a:lumOff val="35000"/>
                  </a:schemeClr>
                </a:solidFill>
              </a:rPr>
              <a:t>HAVE ANY WORDS</a:t>
            </a:r>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23</a:t>
            </a:fld>
            <a:endParaRPr lang="en-US"/>
          </a:p>
        </p:txBody>
      </p:sp>
    </p:spTree>
    <p:extLst>
      <p:ext uri="{BB962C8B-B14F-4D97-AF65-F5344CB8AC3E}">
        <p14:creationId xmlns:p14="http://schemas.microsoft.com/office/powerpoint/2010/main" val="31546192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549275" y="228600"/>
            <a:ext cx="8042275" cy="608013"/>
          </a:xfrm>
        </p:spPr>
        <p:txBody>
          <a:bodyPr/>
          <a:lstStyle/>
          <a:p>
            <a:pPr algn="l" eaLnBrk="1" hangingPunct="1"/>
            <a:r>
              <a:rPr lang="en-US" altLang="ja-JP" sz="3200" dirty="0">
                <a:solidFill>
                  <a:srgbClr val="4A452A"/>
                </a:solidFill>
                <a:latin typeface="Trebuchet MS" charset="0"/>
                <a:ea typeface="ＭＳ Ｐゴシック" charset="0"/>
                <a:cs typeface="Trebuchet MS" charset="0"/>
              </a:rPr>
              <a:t>Conveying meaning in the animal world</a:t>
            </a:r>
            <a:endParaRPr lang="ja-JP" altLang="en-US" sz="3200" dirty="0">
              <a:solidFill>
                <a:srgbClr val="4A452A"/>
              </a:solidFill>
              <a:latin typeface="Trebuchet MS" charset="0"/>
              <a:ea typeface="ＭＳ Ｐゴシック" charset="0"/>
              <a:cs typeface="Trebuchet MS" charset="0"/>
            </a:endParaRPr>
          </a:p>
        </p:txBody>
      </p:sp>
      <p:sp>
        <p:nvSpPr>
          <p:cNvPr id="39938" name="Content Placeholder 2"/>
          <p:cNvSpPr>
            <a:spLocks noGrp="1"/>
          </p:cNvSpPr>
          <p:nvPr>
            <p:ph idx="1"/>
          </p:nvPr>
        </p:nvSpPr>
        <p:spPr>
          <a:xfrm>
            <a:off x="549275" y="1295400"/>
            <a:ext cx="8042275" cy="4648200"/>
          </a:xfrm>
        </p:spPr>
        <p:txBody>
          <a:bodyPr/>
          <a:lstStyle/>
          <a:p>
            <a:pPr eaLnBrk="1" hangingPunct="1">
              <a:buFont typeface="Wingdings 2" charset="0"/>
              <a:buNone/>
            </a:pPr>
            <a:r>
              <a:rPr lang="en-US" altLang="ja-JP" dirty="0" err="1">
                <a:solidFill>
                  <a:srgbClr val="4A452A"/>
                </a:solidFill>
                <a:latin typeface="Trebuchet MS" charset="0"/>
                <a:ea typeface="ＭＳ Ｐゴシック" charset="0"/>
                <a:cs typeface="Trebuchet MS" charset="0"/>
              </a:rPr>
              <a:t>Vervet</a:t>
            </a:r>
            <a:r>
              <a:rPr lang="en-US" altLang="ja-JP" dirty="0">
                <a:solidFill>
                  <a:srgbClr val="4A452A"/>
                </a:solidFill>
                <a:latin typeface="Trebuchet MS" charset="0"/>
                <a:ea typeface="ＭＳ Ｐゴシック" charset="0"/>
                <a:cs typeface="Trebuchet MS" charset="0"/>
              </a:rPr>
              <a:t> monkeys of Kenya	</a:t>
            </a:r>
          </a:p>
          <a:p>
            <a:pPr eaLnBrk="1" hangingPunct="1">
              <a:buFont typeface="Wingdings 2" charset="0"/>
              <a:buNone/>
            </a:pPr>
            <a:r>
              <a:rPr lang="en-US" altLang="ja-JP" sz="1600" dirty="0">
                <a:solidFill>
                  <a:srgbClr val="4A452A"/>
                </a:solidFill>
                <a:latin typeface="Trebuchet MS" charset="0"/>
                <a:ea typeface="ＭＳ Ｐゴシック" charset="0"/>
                <a:cs typeface="Trebuchet MS" charset="0"/>
              </a:rPr>
              <a:t>	(</a:t>
            </a:r>
            <a:r>
              <a:rPr lang="en-US" altLang="ja-JP" sz="1600" dirty="0" err="1">
                <a:solidFill>
                  <a:srgbClr val="4A452A"/>
                </a:solidFill>
                <a:latin typeface="Trebuchet MS" charset="0"/>
                <a:ea typeface="ＭＳ Ｐゴシック" charset="0"/>
                <a:cs typeface="Trebuchet MS" charset="0"/>
              </a:rPr>
              <a:t>Seyfarth</a:t>
            </a:r>
            <a:r>
              <a:rPr lang="en-US" altLang="ja-JP" sz="1600" dirty="0">
                <a:solidFill>
                  <a:srgbClr val="4A452A"/>
                </a:solidFill>
                <a:latin typeface="Trebuchet MS" charset="0"/>
                <a:ea typeface="ＭＳ Ｐゴシック" charset="0"/>
                <a:cs typeface="Trebuchet MS" charset="0"/>
              </a:rPr>
              <a:t>, Cheney, </a:t>
            </a:r>
            <a:r>
              <a:rPr lang="en-US" altLang="ja-JP" sz="1600" dirty="0" err="1">
                <a:solidFill>
                  <a:srgbClr val="4A452A"/>
                </a:solidFill>
                <a:latin typeface="Trebuchet MS" charset="0"/>
                <a:ea typeface="ＭＳ Ｐゴシック" charset="0"/>
                <a:cs typeface="Trebuchet MS" charset="0"/>
              </a:rPr>
              <a:t>Marler</a:t>
            </a:r>
            <a:r>
              <a:rPr lang="en-US" altLang="ja-JP" sz="1600" dirty="0">
                <a:solidFill>
                  <a:srgbClr val="4A452A"/>
                </a:solidFill>
                <a:latin typeface="Trebuchet MS" charset="0"/>
                <a:ea typeface="ＭＳ Ｐゴシック" charset="0"/>
                <a:cs typeface="Trebuchet MS" charset="0"/>
              </a:rPr>
              <a:t> 1980 </a:t>
            </a:r>
            <a:r>
              <a:rPr lang="en-US" altLang="ja-JP" sz="1600" i="1" dirty="0">
                <a:solidFill>
                  <a:srgbClr val="4A452A"/>
                </a:solidFill>
                <a:latin typeface="Trebuchet MS" charset="0"/>
                <a:ea typeface="ＭＳ Ｐゴシック" charset="0"/>
                <a:cs typeface="Trebuchet MS" charset="0"/>
              </a:rPr>
              <a:t>Science</a:t>
            </a:r>
            <a:r>
              <a:rPr lang="en-US" altLang="ja-JP" sz="1600" dirty="0">
                <a:solidFill>
                  <a:srgbClr val="4A452A"/>
                </a:solidFill>
                <a:latin typeface="Trebuchet MS" charset="0"/>
                <a:ea typeface="ＭＳ Ｐゴシック" charset="0"/>
                <a:cs typeface="Trebuchet MS" charset="0"/>
              </a:rPr>
              <a:t>)</a:t>
            </a:r>
          </a:p>
          <a:p>
            <a:pPr eaLnBrk="1" hangingPunct="1">
              <a:buFont typeface="Wingdings 2" charset="0"/>
              <a:buNone/>
            </a:pPr>
            <a:endParaRPr lang="en-US" altLang="ja-JP" dirty="0" smtClean="0">
              <a:solidFill>
                <a:srgbClr val="4A452A"/>
              </a:solidFill>
              <a:latin typeface="Trebuchet MS" charset="0"/>
              <a:ea typeface="ＭＳ Ｐゴシック" charset="0"/>
              <a:cs typeface="Trebuchet MS" charset="0"/>
            </a:endParaRPr>
          </a:p>
          <a:p>
            <a:pPr eaLnBrk="1" hangingPunct="1">
              <a:buFont typeface="Wingdings 2" charset="0"/>
              <a:buNone/>
            </a:pPr>
            <a:endParaRPr lang="en-US" altLang="ja-JP" dirty="0">
              <a:solidFill>
                <a:srgbClr val="4A452A"/>
              </a:solidFill>
              <a:latin typeface="Trebuchet MS" charset="0"/>
              <a:ea typeface="ＭＳ Ｐゴシック" charset="0"/>
              <a:cs typeface="Trebuchet MS" charset="0"/>
            </a:endParaRPr>
          </a:p>
          <a:p>
            <a:pPr eaLnBrk="1" hangingPunct="1">
              <a:buFont typeface="Wingdings 2" charset="0"/>
              <a:buNone/>
            </a:pPr>
            <a:r>
              <a:rPr lang="en-US" altLang="ja-JP" dirty="0" smtClean="0">
                <a:solidFill>
                  <a:srgbClr val="4A452A"/>
                </a:solidFill>
                <a:latin typeface="Trebuchet MS" charset="0"/>
                <a:ea typeface="ＭＳ Ｐゴシック" charset="0"/>
                <a:cs typeface="Trebuchet MS" charset="0"/>
              </a:rPr>
              <a:t>eagle </a:t>
            </a:r>
            <a:r>
              <a:rPr lang="ja-JP" altLang="en-US" dirty="0">
                <a:solidFill>
                  <a:srgbClr val="4A452A"/>
                </a:solidFill>
                <a:latin typeface="Trebuchet MS" charset="0"/>
                <a:ea typeface="ＭＳ Ｐゴシック" charset="0"/>
                <a:cs typeface="Trebuchet MS" charset="0"/>
              </a:rPr>
              <a:t>鷲</a:t>
            </a:r>
            <a:r>
              <a:rPr lang="en-US" altLang="ja-JP" dirty="0">
                <a:solidFill>
                  <a:srgbClr val="4A452A"/>
                </a:solidFill>
                <a:latin typeface="Trebuchet MS" charset="0"/>
                <a:ea typeface="ＭＳ Ｐゴシック" charset="0"/>
                <a:cs typeface="Trebuchet MS" charset="0"/>
              </a:rPr>
              <a:t>		    snake</a:t>
            </a:r>
            <a:r>
              <a:rPr lang="ja-JP" altLang="en-US" dirty="0">
                <a:solidFill>
                  <a:srgbClr val="4A452A"/>
                </a:solidFill>
                <a:latin typeface="Trebuchet MS" charset="0"/>
                <a:ea typeface="ＭＳ Ｐゴシック" charset="0"/>
                <a:cs typeface="Trebuchet MS" charset="0"/>
              </a:rPr>
              <a:t>　へび</a:t>
            </a:r>
            <a:r>
              <a:rPr lang="en-US" altLang="ja-JP" dirty="0">
                <a:solidFill>
                  <a:srgbClr val="4A452A"/>
                </a:solidFill>
                <a:latin typeface="Trebuchet MS" charset="0"/>
                <a:ea typeface="ＭＳ Ｐゴシック" charset="0"/>
                <a:cs typeface="Trebuchet MS" charset="0"/>
              </a:rPr>
              <a:t>		  leopard														</a:t>
            </a:r>
            <a:r>
              <a:rPr lang="ja-JP" altLang="en-US" dirty="0">
                <a:solidFill>
                  <a:srgbClr val="4A452A"/>
                </a:solidFill>
                <a:latin typeface="Trebuchet MS" charset="0"/>
                <a:ea typeface="ＭＳ Ｐゴシック" charset="0"/>
                <a:cs typeface="Trebuchet MS" charset="0"/>
              </a:rPr>
              <a:t>レパード</a:t>
            </a:r>
          </a:p>
          <a:p>
            <a:pPr eaLnBrk="1" hangingPunct="1">
              <a:buFont typeface="Wingdings 2" charset="0"/>
              <a:buNone/>
            </a:pPr>
            <a:endParaRPr lang="en-US" altLang="ja-JP" dirty="0">
              <a:solidFill>
                <a:srgbClr val="18579B"/>
              </a:solidFill>
              <a:latin typeface="Trebuchet MS" charset="0"/>
              <a:ea typeface="ＭＳ Ｐゴシック" charset="0"/>
              <a:cs typeface="Trebuchet MS" charset="0"/>
            </a:endParaRPr>
          </a:p>
        </p:txBody>
      </p:sp>
      <p:pic>
        <p:nvPicPr>
          <p:cNvPr id="21508" name="Leopard.mov" descr="/Users/miyagawa/Desktop/All Shigeru/general linguistics talk/Vervet monkey/Leopard.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6156325" y="12954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VervetSnakeAlarm.mov" descr="/Users/miyagawa/Desktop/All Shigeru/general linguistics talk/Vervet monkey/VervetSnakeAlarm.mov">
            <a:hlinkClick r:id="" action="ppaction://media"/>
          </p:cNvPr>
          <p:cNvPicPr>
            <a:picLocks noRot="1" noChangeAspect="1" noChangeArrowheads="1"/>
          </p:cNvPicPr>
          <p:nvPr>
            <a:audioFile r:link="rId4"/>
            <p:extLst>
              <p:ext uri="{DAA4B4D4-6D71-4841-9C94-3DE7FCFB9230}">
                <p14:media xmlns:p14="http://schemas.microsoft.com/office/powerpoint/2010/main" r:link="rId3"/>
              </p:ext>
            </p:extLst>
          </p:nvPr>
        </p:nvPicPr>
        <p:blipFill>
          <a:blip r:embed="rId9">
            <a:extLst>
              <a:ext uri="{28A0092B-C50C-407E-A947-70E740481C1C}">
                <a14:useLocalDpi xmlns:a14="http://schemas.microsoft.com/office/drawing/2010/main" val="0"/>
              </a:ext>
            </a:extLst>
          </a:blip>
          <a:srcRect/>
          <a:stretch>
            <a:fillRect/>
          </a:stretch>
        </p:blipFill>
        <p:spPr bwMode="auto">
          <a:xfrm>
            <a:off x="3505200" y="5245100"/>
            <a:ext cx="152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VervetEagleAlarm.mov" descr="/Users/miyagawa/Desktop/All Shigeru/general linguistics talk/Vervet monkey/VervetEagleAlarm.mov">
            <a:hlinkClick r:id="" action="ppaction://media"/>
          </p:cNvPr>
          <p:cNvPicPr>
            <a:picLocks noRot="1" noChangeAspect="1" noChangeArrowheads="1"/>
          </p:cNvPicPr>
          <p:nvPr>
            <a:audioFile r:link="rId6"/>
            <p:extLst>
              <p:ext uri="{DAA4B4D4-6D71-4841-9C94-3DE7FCFB9230}">
                <p14:media xmlns:p14="http://schemas.microsoft.com/office/powerpoint/2010/main" r:link="rId5"/>
              </p:ext>
            </p:extLst>
          </p:nvPr>
        </p:nvPicPr>
        <p:blipFill>
          <a:blip r:embed="rId9">
            <a:extLst>
              <a:ext uri="{28A0092B-C50C-407E-A947-70E740481C1C}">
                <a14:useLocalDpi xmlns:a14="http://schemas.microsoft.com/office/drawing/2010/main" val="0"/>
              </a:ext>
            </a:extLst>
          </a:blip>
          <a:srcRect/>
          <a:stretch>
            <a:fillRect/>
          </a:stretch>
        </p:blipFill>
        <p:spPr bwMode="auto">
          <a:xfrm>
            <a:off x="549275" y="5245100"/>
            <a:ext cx="1524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7" descr="180px-Leopard_africa.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4392613"/>
            <a:ext cx="76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8" descr="250px-Eagle_In_Flight_2004-09-01.jpe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232275"/>
            <a:ext cx="990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9" descr="180px-Python_reticulatus_сетчатый_питон-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4162425"/>
            <a:ext cx="990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DAAFE2D-C94E-624D-AD6E-6165A983507D}"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S Miyagawa June 2018</a:t>
            </a:r>
            <a:endParaRPr lang="en-US"/>
          </a:p>
        </p:txBody>
      </p:sp>
      <p:sp>
        <p:nvSpPr>
          <p:cNvPr id="2" name="TextBox 1"/>
          <p:cNvSpPr txBox="1"/>
          <p:nvPr/>
        </p:nvSpPr>
        <p:spPr>
          <a:xfrm>
            <a:off x="6632542" y="6067583"/>
            <a:ext cx="625930" cy="369332"/>
          </a:xfrm>
          <a:prstGeom prst="rect">
            <a:avLst/>
          </a:prstGeom>
          <a:noFill/>
        </p:spPr>
        <p:txBody>
          <a:bodyPr wrap="none" rtlCol="0">
            <a:spAutoFit/>
          </a:bodyPr>
          <a:lstStyle/>
          <a:p>
            <a:r>
              <a:rPr lang="en-US" dirty="0" smtClean="0">
                <a:hlinkClick r:id="rId13"/>
              </a:rPr>
              <a:t>bees</a:t>
            </a:r>
            <a:endParaRPr lang="en-US" dirty="0"/>
          </a:p>
        </p:txBody>
      </p:sp>
    </p:spTree>
    <p:extLst>
      <p:ext uri="{BB962C8B-B14F-4D97-AF65-F5344CB8AC3E}">
        <p14:creationId xmlns:p14="http://schemas.microsoft.com/office/powerpoint/2010/main" val="377104314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15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1508"/>
                                        </p:tgtEl>
                                      </p:cBhvr>
                                    </p:cmd>
                                  </p:childTnLst>
                                </p:cTn>
                              </p:par>
                            </p:childTnLst>
                          </p:cTn>
                        </p:par>
                      </p:childTnLst>
                    </p:cTn>
                  </p:par>
                </p:childTnLst>
              </p:cTn>
              <p:nextCondLst>
                <p:cond evt="onClick" delay="0">
                  <p:tgtEl>
                    <p:spTgt spid="21508"/>
                  </p:tgtEl>
                </p:cond>
              </p:nextCondLst>
            </p:seq>
            <p:video>
              <p:cMediaNode>
                <p:cTn id="7" fill="hold" display="0">
                  <p:stCondLst>
                    <p:cond delay="indefinite"/>
                  </p:stCondLst>
                  <p:endCondLst>
                    <p:cond evt="onNext" delay="0">
                      <p:tgtEl>
                        <p:sldTgt/>
                      </p:tgtEl>
                    </p:cond>
                    <p:cond evt="onPrev" delay="0">
                      <p:tgtEl>
                        <p:sldTgt/>
                      </p:tgtEl>
                    </p:cond>
                  </p:endCondLst>
                </p:cTn>
                <p:tgtEl>
                  <p:spTgt spid="21508"/>
                </p:tgtEl>
              </p:cMediaNode>
            </p:video>
            <p:seq concurrent="1" nextAc="seek">
              <p:cTn id="8" restart="whenNotActive" fill="hold" evtFilter="cancelBubble" nodeType="interactiveSeq">
                <p:stCondLst>
                  <p:cond evt="onClick" delay="0">
                    <p:tgtEl>
                      <p:spTgt spid="1741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7413"/>
                                        </p:tgtEl>
                                      </p:cBhvr>
                                    </p:cmd>
                                  </p:childTnLst>
                                </p:cTn>
                              </p:par>
                            </p:childTnLst>
                          </p:cTn>
                        </p:par>
                      </p:childTnLst>
                    </p:cTn>
                  </p:par>
                </p:childTnLst>
              </p:cTn>
              <p:nextCondLst>
                <p:cond evt="onClick" delay="0">
                  <p:tgtEl>
                    <p:spTgt spid="17413"/>
                  </p:tgtEl>
                </p:cond>
              </p:nextCondLst>
            </p:seq>
            <p:audio>
              <p:cMediaNode>
                <p:cTn id="13" fill="hold" display="0">
                  <p:stCondLst>
                    <p:cond delay="indefinite"/>
                  </p:stCondLst>
                  <p:endCondLst>
                    <p:cond evt="onNext" delay="0">
                      <p:tgtEl>
                        <p:sldTgt/>
                      </p:tgtEl>
                    </p:cond>
                    <p:cond evt="onPrev" delay="0">
                      <p:tgtEl>
                        <p:sldTgt/>
                      </p:tgtEl>
                    </p:cond>
                  </p:endCondLst>
                </p:cTn>
                <p:tgtEl>
                  <p:spTgt spid="17413"/>
                </p:tgtEl>
              </p:cMediaNode>
            </p:audio>
            <p:seq concurrent="1" nextAc="seek">
              <p:cTn id="14" restart="whenNotActive" fill="hold" evtFilter="cancelBubble" nodeType="interactiveSeq">
                <p:stCondLst>
                  <p:cond evt="onClick" delay="0">
                    <p:tgtEl>
                      <p:spTgt spid="1741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17414"/>
                                        </p:tgtEl>
                                      </p:cBhvr>
                                    </p:cmd>
                                  </p:childTnLst>
                                </p:cTn>
                              </p:par>
                            </p:childTnLst>
                          </p:cTn>
                        </p:par>
                      </p:childTnLst>
                    </p:cTn>
                  </p:par>
                </p:childTnLst>
              </p:cTn>
              <p:nextCondLst>
                <p:cond evt="onClick" delay="0">
                  <p:tgtEl>
                    <p:spTgt spid="17414"/>
                  </p:tgtEl>
                </p:cond>
              </p:nextCondLst>
            </p:seq>
            <p:audio>
              <p:cMediaNode>
                <p:cTn id="19" fill="hold" display="0">
                  <p:stCondLst>
                    <p:cond delay="indefinite"/>
                  </p:stCondLst>
                  <p:endCondLst>
                    <p:cond evt="onNext" delay="0">
                      <p:tgtEl>
                        <p:sldTgt/>
                      </p:tgtEl>
                    </p:cond>
                    <p:cond evt="onPrev" delay="0">
                      <p:tgtEl>
                        <p:sldTgt/>
                      </p:tgtEl>
                    </p:cond>
                  </p:endCondLst>
                </p:cTn>
                <p:tgtEl>
                  <p:spTgt spid="174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pPr algn="l"/>
            <a:endParaRPr lang="en-US" sz="3200" dirty="0"/>
          </a:p>
        </p:txBody>
      </p:sp>
      <p:sp>
        <p:nvSpPr>
          <p:cNvPr id="3" name="Content Placeholder 2"/>
          <p:cNvSpPr>
            <a:spLocks noGrp="1"/>
          </p:cNvSpPr>
          <p:nvPr>
            <p:ph idx="1"/>
          </p:nvPr>
        </p:nvSpPr>
        <p:spPr>
          <a:xfrm>
            <a:off x="367956" y="320356"/>
            <a:ext cx="8605419" cy="5816529"/>
          </a:xfrm>
        </p:spPr>
        <p:txBody>
          <a:bodyPr>
            <a:normAutofit/>
          </a:bodyPr>
          <a:lstStyle/>
          <a:p>
            <a:r>
              <a:rPr lang="en-US" sz="2800" dirty="0" smtClean="0"/>
              <a:t>Deep in caves, difficult to access, dark</a:t>
            </a:r>
          </a:p>
          <a:p>
            <a:r>
              <a:rPr lang="en-US" sz="2800" dirty="0" smtClean="0"/>
              <a:t>Concentrated in narrow areas</a:t>
            </a:r>
          </a:p>
          <a:p>
            <a:r>
              <a:rPr lang="en-US" sz="2800" dirty="0" smtClean="0"/>
              <a:t>90% are of hoofed animals – horses, deer</a:t>
            </a:r>
          </a:p>
          <a:p>
            <a:pPr marL="0" indent="0">
              <a:buNone/>
            </a:pPr>
            <a:endParaRPr lang="en-US" sz="2800" dirty="0"/>
          </a:p>
          <a:p>
            <a:pPr marL="0" indent="0">
              <a:buNone/>
            </a:pPr>
            <a:r>
              <a:rPr lang="en-US" sz="2800" dirty="0" err="1" smtClean="0"/>
              <a:t>Archeoacoustics</a:t>
            </a:r>
            <a:r>
              <a:rPr lang="en-US" sz="2800" dirty="0" smtClean="0"/>
              <a:t> (Robert Till, </a:t>
            </a:r>
            <a:r>
              <a:rPr lang="en-US" sz="2800" dirty="0" err="1" smtClean="0"/>
              <a:t>etc</a:t>
            </a:r>
            <a:r>
              <a:rPr lang="en-US" sz="2800" dirty="0" smtClean="0"/>
              <a:t>)</a:t>
            </a:r>
          </a:p>
          <a:p>
            <a:pPr marL="0" indent="0">
              <a:buNone/>
            </a:pPr>
            <a:endParaRPr lang="en-US" sz="2800" dirty="0" smtClean="0"/>
          </a:p>
          <a:p>
            <a:pPr marL="0" indent="0">
              <a:buNone/>
            </a:pPr>
            <a:endParaRPr lang="en-US" sz="2800" dirty="0"/>
          </a:p>
          <a:p>
            <a:pPr marL="0" indent="0">
              <a:buNone/>
            </a:pPr>
            <a:endParaRPr lang="en-US" sz="2800" dirty="0" smtClean="0"/>
          </a:p>
        </p:txBody>
      </p:sp>
      <p:sp>
        <p:nvSpPr>
          <p:cNvPr id="9" name="Slide Number Placeholder 8"/>
          <p:cNvSpPr>
            <a:spLocks noGrp="1"/>
          </p:cNvSpPr>
          <p:nvPr>
            <p:ph type="sldNum" sz="quarter" idx="12"/>
          </p:nvPr>
        </p:nvSpPr>
        <p:spPr/>
        <p:txBody>
          <a:bodyPr/>
          <a:lstStyle/>
          <a:p>
            <a:fld id="{7CE5514E-E7E4-9245-A849-F88262D5F457}" type="slidenum">
              <a:rPr lang="en-US" smtClean="0"/>
              <a:t>3</a:t>
            </a:fld>
            <a:endParaRPr lang="en-US"/>
          </a:p>
        </p:txBody>
      </p:sp>
      <p:pic>
        <p:nvPicPr>
          <p:cNvPr id="4" name="Picture 3" descr="Screen Shot 2017-03-09 at 10.20.52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9599" y="3111314"/>
            <a:ext cx="4742934" cy="3161956"/>
          </a:xfrm>
          <a:prstGeom prst="rect">
            <a:avLst/>
          </a:prstGeom>
        </p:spPr>
      </p:pic>
      <p:sp>
        <p:nvSpPr>
          <p:cNvPr id="5" name="Footer Placeholder 4"/>
          <p:cNvSpPr>
            <a:spLocks noGrp="1"/>
          </p:cNvSpPr>
          <p:nvPr>
            <p:ph type="ftr" sz="quarter" idx="11"/>
          </p:nvPr>
        </p:nvSpPr>
        <p:spPr/>
        <p:txBody>
          <a:bodyPr/>
          <a:lstStyle/>
          <a:p>
            <a:r>
              <a:rPr lang="en-US" smtClean="0"/>
              <a:t>S Miyagawa June 2018</a:t>
            </a:r>
            <a:endParaRPr lang="en-US"/>
          </a:p>
        </p:txBody>
      </p:sp>
      <p:sp>
        <p:nvSpPr>
          <p:cNvPr id="6" name="TextBox 5"/>
          <p:cNvSpPr txBox="1"/>
          <p:nvPr/>
        </p:nvSpPr>
        <p:spPr>
          <a:xfrm>
            <a:off x="7558479" y="3580083"/>
            <a:ext cx="1527845" cy="369332"/>
          </a:xfrm>
          <a:prstGeom prst="rect">
            <a:avLst/>
          </a:prstGeom>
          <a:noFill/>
        </p:spPr>
        <p:txBody>
          <a:bodyPr wrap="none" rtlCol="0">
            <a:spAutoFit/>
          </a:bodyPr>
          <a:lstStyle/>
          <a:p>
            <a:r>
              <a:rPr lang="en-US" dirty="0" smtClean="0"/>
              <a:t>Cave entrance</a:t>
            </a:r>
            <a:endParaRPr lang="en-US" dirty="0"/>
          </a:p>
        </p:txBody>
      </p:sp>
      <p:pic>
        <p:nvPicPr>
          <p:cNvPr id="7" name="Move to entrance of cav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265898" y="3656834"/>
            <a:ext cx="292581" cy="292581"/>
          </a:xfrm>
          <a:prstGeom prst="rect">
            <a:avLst/>
          </a:prstGeom>
        </p:spPr>
      </p:pic>
      <p:sp>
        <p:nvSpPr>
          <p:cNvPr id="8" name="TextBox 7"/>
          <p:cNvSpPr txBox="1"/>
          <p:nvPr/>
        </p:nvSpPr>
        <p:spPr>
          <a:xfrm>
            <a:off x="7742086" y="4329758"/>
            <a:ext cx="1222961" cy="369332"/>
          </a:xfrm>
          <a:prstGeom prst="rect">
            <a:avLst/>
          </a:prstGeom>
          <a:noFill/>
        </p:spPr>
        <p:txBody>
          <a:bodyPr wrap="none" rtlCol="0">
            <a:spAutoFit/>
          </a:bodyPr>
          <a:lstStyle/>
          <a:p>
            <a:r>
              <a:rPr lang="en-US" dirty="0" smtClean="0"/>
              <a:t>Inside cave</a:t>
            </a:r>
            <a:endParaRPr lang="en-US" dirty="0"/>
          </a:p>
        </p:txBody>
      </p:sp>
      <p:pic>
        <p:nvPicPr>
          <p:cNvPr id="10" name="Inside the cave.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265898" y="4406509"/>
            <a:ext cx="292581" cy="292581"/>
          </a:xfrm>
          <a:prstGeom prst="rect">
            <a:avLst/>
          </a:prstGeom>
        </p:spPr>
      </p:pic>
      <p:sp>
        <p:nvSpPr>
          <p:cNvPr id="11" name="TextBox 10"/>
          <p:cNvSpPr txBox="1"/>
          <p:nvPr/>
        </p:nvSpPr>
        <p:spPr>
          <a:xfrm>
            <a:off x="7742086" y="5217129"/>
            <a:ext cx="1383574" cy="369332"/>
          </a:xfrm>
          <a:prstGeom prst="rect">
            <a:avLst/>
          </a:prstGeom>
          <a:noFill/>
        </p:spPr>
        <p:txBody>
          <a:bodyPr wrap="none" rtlCol="0">
            <a:spAutoFit/>
          </a:bodyPr>
          <a:lstStyle/>
          <a:p>
            <a:r>
              <a:rPr lang="en-US" dirty="0" smtClean="0"/>
              <a:t>Deep in cave</a:t>
            </a:r>
            <a:endParaRPr lang="en-US" dirty="0"/>
          </a:p>
        </p:txBody>
      </p:sp>
      <p:pic>
        <p:nvPicPr>
          <p:cNvPr id="12" name="Deep cavern.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7279328" y="5271130"/>
            <a:ext cx="315331" cy="315331"/>
          </a:xfrm>
          <a:prstGeom prst="rect">
            <a:avLst/>
          </a:prstGeom>
        </p:spPr>
      </p:pic>
    </p:spTree>
    <p:extLst>
      <p:ext uri="{BB962C8B-B14F-4D97-AF65-F5344CB8AC3E}">
        <p14:creationId xmlns:p14="http://schemas.microsoft.com/office/powerpoint/2010/main" val="170460607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6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403"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606"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pPr algn="l"/>
            <a:endParaRPr lang="en-US" sz="3200" dirty="0"/>
          </a:p>
        </p:txBody>
      </p:sp>
      <p:sp>
        <p:nvSpPr>
          <p:cNvPr id="3" name="Content Placeholder 2"/>
          <p:cNvSpPr>
            <a:spLocks noGrp="1"/>
          </p:cNvSpPr>
          <p:nvPr>
            <p:ph idx="1"/>
          </p:nvPr>
        </p:nvSpPr>
        <p:spPr>
          <a:xfrm>
            <a:off x="367956" y="320356"/>
            <a:ext cx="8605419" cy="5816529"/>
          </a:xfrm>
        </p:spPr>
        <p:txBody>
          <a:bodyPr>
            <a:normAutofit fontScale="25000" lnSpcReduction="20000"/>
          </a:bodyPr>
          <a:lstStyle/>
          <a:p>
            <a:pPr marL="0" indent="0">
              <a:buNone/>
            </a:pPr>
            <a:r>
              <a:rPr lang="en-US" sz="7000" b="1" i="1" dirty="0"/>
              <a:t>Rock Art Acoustics in the Past, Present and Future, Steven J. Waller </a:t>
            </a:r>
            <a:r>
              <a:rPr lang="en-US" sz="7000" b="1" i="1" dirty="0" smtClean="0"/>
              <a:t>1999</a:t>
            </a:r>
          </a:p>
          <a:p>
            <a:pPr marL="0" indent="0">
              <a:buNone/>
            </a:pPr>
            <a:endParaRPr lang="en-US" sz="7000" dirty="0"/>
          </a:p>
          <a:p>
            <a:r>
              <a:rPr lang="en-US" sz="7400" dirty="0"/>
              <a:t>The author has found that rock art often occurs at the exact location of the source of sound reflection and/or at a good spot in which to stand for hearing an echo come from elsewhere. </a:t>
            </a:r>
            <a:endParaRPr lang="en-US" sz="7400" dirty="0" smtClean="0"/>
          </a:p>
          <a:p>
            <a:pPr marL="0" indent="0">
              <a:buNone/>
            </a:pPr>
            <a:endParaRPr lang="en-US" sz="7400" dirty="0"/>
          </a:p>
          <a:p>
            <a:r>
              <a:rPr lang="en-US" sz="7400" dirty="0"/>
              <a:t>For example, echoes of percussion noises such as clapping can mimic the sound of hoof beats, and hoofed animals are a frequent rock art theme. </a:t>
            </a:r>
            <a:endParaRPr lang="en-US" sz="7400" dirty="0" smtClean="0"/>
          </a:p>
          <a:p>
            <a:pPr marL="0" indent="0">
              <a:buNone/>
            </a:pPr>
            <a:endParaRPr lang="en-US" sz="7400" dirty="0"/>
          </a:p>
          <a:p>
            <a:r>
              <a:rPr lang="en-US" sz="7400" dirty="0"/>
              <a:t>Voices appear to emanate from rock surfaces on which anthropomorphic beings are depicted. Thus the artists may have been attempting to depict the spirits who they felt inhabited the rocks and who were responsible for the sounds. </a:t>
            </a:r>
            <a:endParaRPr lang="en-US" sz="7400" dirty="0" smtClean="0"/>
          </a:p>
          <a:p>
            <a:pPr marL="0" indent="0">
              <a:buNone/>
            </a:pPr>
            <a:endParaRPr lang="en-US" sz="7400" dirty="0"/>
          </a:p>
          <a:p>
            <a:r>
              <a:rPr lang="en-US" sz="7400" dirty="0"/>
              <a:t>Digital measurements of sound reflection revealed that the decorated surfaces in Horseshoe Canyon correspond exactly to the regions of the canyon possessing the maximum echo intensities (R = .84; p &lt; .0001). </a:t>
            </a:r>
            <a:endParaRPr lang="en-US" sz="7400" dirty="0" smtClean="0"/>
          </a:p>
          <a:p>
            <a:pPr marL="0" indent="0">
              <a:buNone/>
            </a:pPr>
            <a:endParaRPr lang="en-US" sz="7400" dirty="0"/>
          </a:p>
          <a:p>
            <a:r>
              <a:rPr lang="en-US" sz="7400" dirty="0"/>
              <a:t>Acoustic studies have substantiated the existence of sound reflection at virtually all of the rock art sites tested by the author to date in Europe, North America and Australia (Waller 1994a, 1997a, 1997b). </a:t>
            </a:r>
          </a:p>
          <a:p>
            <a:pPr marL="0" indent="0">
              <a:buNone/>
            </a:pPr>
            <a:r>
              <a:rPr lang="en-US" sz="7400" dirty="0"/>
              <a:t> </a:t>
            </a:r>
          </a:p>
          <a:p>
            <a:pPr marL="0" indent="0">
              <a:buNone/>
            </a:pPr>
            <a:r>
              <a:rPr lang="en-US" sz="7400" dirty="0"/>
              <a:t> </a:t>
            </a:r>
          </a:p>
          <a:p>
            <a:pPr marL="0" indent="0">
              <a:buNone/>
            </a:pPr>
            <a:r>
              <a:rPr lang="en-US" sz="7400" dirty="0"/>
              <a:t> </a:t>
            </a:r>
          </a:p>
          <a:p>
            <a:pPr marL="0" indent="0">
              <a:buNone/>
            </a:pPr>
            <a:endParaRPr lang="en-US" sz="7400" dirty="0" smtClean="0"/>
          </a:p>
        </p:txBody>
      </p:sp>
      <p:sp>
        <p:nvSpPr>
          <p:cNvPr id="9" name="Slide Number Placeholder 8"/>
          <p:cNvSpPr>
            <a:spLocks noGrp="1"/>
          </p:cNvSpPr>
          <p:nvPr>
            <p:ph type="sldNum" sz="quarter" idx="12"/>
          </p:nvPr>
        </p:nvSpPr>
        <p:spPr/>
        <p:txBody>
          <a:bodyPr/>
          <a:lstStyle/>
          <a:p>
            <a:fld id="{7CE5514E-E7E4-9245-A849-F88262D5F457}" type="slidenum">
              <a:rPr lang="en-US" smtClean="0"/>
              <a:t>4</a:t>
            </a:fld>
            <a:endParaRPr lang="en-US"/>
          </a:p>
        </p:txBody>
      </p:sp>
      <p:sp>
        <p:nvSpPr>
          <p:cNvPr id="4" name="Footer Placeholder 3"/>
          <p:cNvSpPr>
            <a:spLocks noGrp="1"/>
          </p:cNvSpPr>
          <p:nvPr>
            <p:ph type="ftr" sz="quarter" idx="11"/>
          </p:nvPr>
        </p:nvSpPr>
        <p:spPr/>
        <p:txBody>
          <a:bodyPr/>
          <a:lstStyle/>
          <a:p>
            <a:r>
              <a:rPr lang="en-US" smtClean="0"/>
              <a:t>S Miyagawa June 2018</a:t>
            </a:r>
            <a:endParaRPr lang="en-US"/>
          </a:p>
        </p:txBody>
      </p:sp>
    </p:spTree>
    <p:extLst>
      <p:ext uri="{BB962C8B-B14F-4D97-AF65-F5344CB8AC3E}">
        <p14:creationId xmlns:p14="http://schemas.microsoft.com/office/powerpoint/2010/main" val="9111209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pPr algn="l"/>
            <a:endParaRPr lang="en-US" sz="3200" dirty="0"/>
          </a:p>
        </p:txBody>
      </p:sp>
      <p:sp>
        <p:nvSpPr>
          <p:cNvPr id="3" name="Content Placeholder 2"/>
          <p:cNvSpPr>
            <a:spLocks noGrp="1"/>
          </p:cNvSpPr>
          <p:nvPr>
            <p:ph idx="1"/>
          </p:nvPr>
        </p:nvSpPr>
        <p:spPr>
          <a:xfrm>
            <a:off x="457200" y="320356"/>
            <a:ext cx="8314393" cy="5816529"/>
          </a:xfrm>
        </p:spPr>
        <p:txBody>
          <a:bodyPr/>
          <a:lstStyle/>
          <a:p>
            <a:pPr marL="0" indent="0">
              <a:buNone/>
            </a:pPr>
            <a:r>
              <a:rPr lang="en-US" dirty="0" smtClean="0"/>
              <a:t>San rock art (70,000 years ago)</a:t>
            </a:r>
          </a:p>
          <a:p>
            <a:pPr marL="0" indent="0">
              <a:buNone/>
            </a:pPr>
            <a:endParaRPr lang="en-US" dirty="0" smtClean="0"/>
          </a:p>
        </p:txBody>
      </p:sp>
      <p:sp>
        <p:nvSpPr>
          <p:cNvPr id="9" name="Slide Number Placeholder 8"/>
          <p:cNvSpPr>
            <a:spLocks noGrp="1"/>
          </p:cNvSpPr>
          <p:nvPr>
            <p:ph type="sldNum" sz="quarter" idx="12"/>
          </p:nvPr>
        </p:nvSpPr>
        <p:spPr/>
        <p:txBody>
          <a:bodyPr/>
          <a:lstStyle/>
          <a:p>
            <a:fld id="{7CE5514E-E7E4-9245-A849-F88262D5F457}" type="slidenum">
              <a:rPr lang="en-US" smtClean="0"/>
              <a:t>5</a:t>
            </a:fld>
            <a:endParaRPr lang="en-US"/>
          </a:p>
        </p:txBody>
      </p:sp>
      <p:pic>
        <p:nvPicPr>
          <p:cNvPr id="4" name="Picture 3" descr="Screen Shot 2017-03-02 at 7.5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772" y="998939"/>
            <a:ext cx="4330700" cy="5575300"/>
          </a:xfrm>
          <a:prstGeom prst="rect">
            <a:avLst/>
          </a:prstGeom>
        </p:spPr>
      </p:pic>
      <p:sp>
        <p:nvSpPr>
          <p:cNvPr id="5" name="Footer Placeholder 4"/>
          <p:cNvSpPr>
            <a:spLocks noGrp="1"/>
          </p:cNvSpPr>
          <p:nvPr>
            <p:ph type="ftr" sz="quarter" idx="11"/>
          </p:nvPr>
        </p:nvSpPr>
        <p:spPr/>
        <p:txBody>
          <a:bodyPr/>
          <a:lstStyle/>
          <a:p>
            <a:r>
              <a:rPr lang="en-US" smtClean="0"/>
              <a:t>S Miyagawa June 2018</a:t>
            </a:r>
            <a:endParaRPr lang="en-US"/>
          </a:p>
        </p:txBody>
      </p:sp>
    </p:spTree>
    <p:extLst>
      <p:ext uri="{BB962C8B-B14F-4D97-AF65-F5344CB8AC3E}">
        <p14:creationId xmlns:p14="http://schemas.microsoft.com/office/powerpoint/2010/main" val="13870473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ja-JP" dirty="0" smtClean="0">
                <a:solidFill>
                  <a:schemeClr val="tx1">
                    <a:lumMod val="65000"/>
                    <a:lumOff val="35000"/>
                  </a:schemeClr>
                </a:solidFill>
              </a:rPr>
              <a:t>In southern Africa alone, there are perhaps over a million cave art images (Coulson and </a:t>
            </a:r>
            <a:r>
              <a:rPr lang="en-US" altLang="ja-JP" dirty="0" err="1" smtClean="0">
                <a:solidFill>
                  <a:schemeClr val="tx1">
                    <a:lumMod val="65000"/>
                    <a:lumOff val="35000"/>
                  </a:schemeClr>
                </a:solidFill>
              </a:rPr>
              <a:t>Cambell</a:t>
            </a:r>
            <a:r>
              <a:rPr lang="en-US" altLang="ja-JP" dirty="0" smtClean="0">
                <a:solidFill>
                  <a:schemeClr val="tx1">
                    <a:lumMod val="65000"/>
                    <a:lumOff val="35000"/>
                  </a:schemeClr>
                </a:solidFill>
              </a:rPr>
              <a:t> 2001)</a:t>
            </a:r>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6</a:t>
            </a:fld>
            <a:endParaRPr lang="en-US"/>
          </a:p>
        </p:txBody>
      </p:sp>
    </p:spTree>
    <p:extLst>
      <p:ext uri="{BB962C8B-B14F-4D97-AF65-F5344CB8AC3E}">
        <p14:creationId xmlns:p14="http://schemas.microsoft.com/office/powerpoint/2010/main" val="350464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188"/>
          </a:xfrm>
        </p:spPr>
        <p:txBody>
          <a:bodyPr>
            <a:normAutofit/>
          </a:bodyPr>
          <a:lstStyle/>
          <a:p>
            <a:pPr algn="l"/>
            <a:r>
              <a:rPr lang="en-US" sz="3600" dirty="0" smtClean="0">
                <a:solidFill>
                  <a:schemeClr val="tx1">
                    <a:lumMod val="65000"/>
                    <a:lumOff val="35000"/>
                  </a:schemeClr>
                </a:solidFill>
              </a:rPr>
              <a:t>Predominance of animals in cave art</a:t>
            </a:r>
            <a:endParaRPr lang="en-US" sz="3600" dirty="0">
              <a:solidFill>
                <a:schemeClr val="tx1">
                  <a:lumMod val="65000"/>
                  <a:lumOff val="35000"/>
                </a:schemeClr>
              </a:solidFill>
            </a:endParaRPr>
          </a:p>
        </p:txBody>
      </p:sp>
      <p:pic>
        <p:nvPicPr>
          <p:cNvPr id="4" name="Content Placeholder 3" descr="Screen Shot 2018-05-27 at 10.52.16.png"/>
          <p:cNvPicPr>
            <a:picLocks noGrp="1" noChangeAspect="1"/>
          </p:cNvPicPr>
          <p:nvPr>
            <p:ph idx="1"/>
          </p:nvPr>
        </p:nvPicPr>
        <p:blipFill>
          <a:blip r:embed="rId2">
            <a:extLst>
              <a:ext uri="{28A0092B-C50C-407E-A947-70E740481C1C}">
                <a14:useLocalDpi xmlns:a14="http://schemas.microsoft.com/office/drawing/2010/main" val="0"/>
              </a:ext>
            </a:extLst>
          </a:blip>
          <a:srcRect l="5547" r="5547"/>
          <a:stretch>
            <a:fillRect/>
          </a:stretch>
        </p:blipFill>
        <p:spPr>
          <a:xfrm>
            <a:off x="368852" y="971826"/>
            <a:ext cx="5561496" cy="3334323"/>
          </a:xfrm>
        </p:spPr>
      </p:pic>
      <p:sp>
        <p:nvSpPr>
          <p:cNvPr id="5" name="TextBox 4"/>
          <p:cNvSpPr txBox="1"/>
          <p:nvPr/>
        </p:nvSpPr>
        <p:spPr>
          <a:xfrm>
            <a:off x="6228522" y="2297043"/>
            <a:ext cx="2940723" cy="584776"/>
          </a:xfrm>
          <a:prstGeom prst="rect">
            <a:avLst/>
          </a:prstGeom>
          <a:noFill/>
        </p:spPr>
        <p:txBody>
          <a:bodyPr wrap="square" rtlCol="0">
            <a:spAutoFit/>
          </a:bodyPr>
          <a:lstStyle/>
          <a:p>
            <a:r>
              <a:rPr lang="en-US" sz="3200" dirty="0" err="1" smtClean="0">
                <a:solidFill>
                  <a:srgbClr val="595959"/>
                </a:solidFill>
              </a:rPr>
              <a:t>Chauvet</a:t>
            </a:r>
            <a:r>
              <a:rPr lang="en-US" sz="3200" dirty="0" smtClean="0">
                <a:solidFill>
                  <a:srgbClr val="595959"/>
                </a:solidFill>
              </a:rPr>
              <a:t> cave</a:t>
            </a:r>
            <a:endParaRPr lang="en-US" sz="3200" dirty="0">
              <a:solidFill>
                <a:srgbClr val="595959"/>
              </a:solidFill>
            </a:endParaRPr>
          </a:p>
        </p:txBody>
      </p:sp>
      <p:sp>
        <p:nvSpPr>
          <p:cNvPr id="6" name="TextBox 5"/>
          <p:cNvSpPr txBox="1"/>
          <p:nvPr/>
        </p:nvSpPr>
        <p:spPr>
          <a:xfrm>
            <a:off x="1314174" y="4439478"/>
            <a:ext cx="6403916" cy="1077218"/>
          </a:xfrm>
          <a:prstGeom prst="rect">
            <a:avLst/>
          </a:prstGeom>
          <a:noFill/>
        </p:spPr>
        <p:txBody>
          <a:bodyPr wrap="none" rtlCol="0">
            <a:spAutoFit/>
          </a:bodyPr>
          <a:lstStyle/>
          <a:p>
            <a:r>
              <a:rPr lang="en-US" sz="3200" dirty="0" smtClean="0">
                <a:solidFill>
                  <a:srgbClr val="595959"/>
                </a:solidFill>
              </a:rPr>
              <a:t>Human brain is finely tuned to detect </a:t>
            </a:r>
          </a:p>
          <a:p>
            <a:r>
              <a:rPr lang="en-US" sz="3200" dirty="0" smtClean="0">
                <a:solidFill>
                  <a:srgbClr val="595959"/>
                </a:solidFill>
              </a:rPr>
              <a:t>animals (Hodgson 2013, etc.)</a:t>
            </a:r>
            <a:endParaRPr lang="en-US" sz="3200" dirty="0">
              <a:solidFill>
                <a:srgbClr val="595959"/>
              </a:solidFill>
            </a:endParaRPr>
          </a:p>
        </p:txBody>
      </p:sp>
      <p:sp>
        <p:nvSpPr>
          <p:cNvPr id="3" name="Footer Placeholder 2"/>
          <p:cNvSpPr>
            <a:spLocks noGrp="1"/>
          </p:cNvSpPr>
          <p:nvPr>
            <p:ph type="ftr" sz="quarter" idx="11"/>
          </p:nvPr>
        </p:nvSpPr>
        <p:spPr/>
        <p:txBody>
          <a:bodyPr/>
          <a:lstStyle/>
          <a:p>
            <a:r>
              <a:rPr lang="en-US" smtClean="0"/>
              <a:t>S Miyagawa June 2018</a:t>
            </a:r>
            <a:endParaRPr lang="en-US"/>
          </a:p>
        </p:txBody>
      </p:sp>
      <p:sp>
        <p:nvSpPr>
          <p:cNvPr id="7" name="Slide Number Placeholder 6"/>
          <p:cNvSpPr>
            <a:spLocks noGrp="1"/>
          </p:cNvSpPr>
          <p:nvPr>
            <p:ph type="sldNum" sz="quarter" idx="12"/>
          </p:nvPr>
        </p:nvSpPr>
        <p:spPr/>
        <p:txBody>
          <a:bodyPr/>
          <a:lstStyle/>
          <a:p>
            <a:fld id="{6C57BC19-0267-6746-8E05-22B84714A046}" type="slidenum">
              <a:rPr lang="en-US" smtClean="0"/>
              <a:t>7</a:t>
            </a:fld>
            <a:endParaRPr lang="en-US"/>
          </a:p>
        </p:txBody>
      </p:sp>
    </p:spTree>
    <p:extLst>
      <p:ext uri="{BB962C8B-B14F-4D97-AF65-F5344CB8AC3E}">
        <p14:creationId xmlns:p14="http://schemas.microsoft.com/office/powerpoint/2010/main" val="2517974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err="1" smtClean="0">
                <a:solidFill>
                  <a:srgbClr val="595959"/>
                </a:solidFill>
              </a:rPr>
              <a:t>Hand</a:t>
            </a:r>
            <a:r>
              <a:rPr lang="en-US" sz="4000" dirty="0" err="1" smtClean="0">
                <a:solidFill>
                  <a:srgbClr val="595959"/>
                </a:solidFill>
              </a:rPr>
              <a:t>marks</a:t>
            </a:r>
            <a:endParaRPr lang="en-US" sz="4000" dirty="0">
              <a:solidFill>
                <a:srgbClr val="595959"/>
              </a:solidFill>
            </a:endParaRPr>
          </a:p>
        </p:txBody>
      </p:sp>
      <p:pic>
        <p:nvPicPr>
          <p:cNvPr id="4" name="Content Placeholder 3" descr="Screen Shot 2018-05-27 at 11.00.19.png"/>
          <p:cNvPicPr>
            <a:picLocks noGrp="1" noChangeAspect="1"/>
          </p:cNvPicPr>
          <p:nvPr>
            <p:ph idx="1"/>
          </p:nvPr>
        </p:nvPicPr>
        <p:blipFill>
          <a:blip r:embed="rId2">
            <a:extLst>
              <a:ext uri="{28A0092B-C50C-407E-A947-70E740481C1C}">
                <a14:useLocalDpi xmlns:a14="http://schemas.microsoft.com/office/drawing/2010/main" val="0"/>
              </a:ext>
            </a:extLst>
          </a:blip>
          <a:srcRect t="3893" b="3893"/>
          <a:stretch>
            <a:fillRect/>
          </a:stretch>
        </p:blipFill>
        <p:spPr>
          <a:xfrm>
            <a:off x="457200" y="1246808"/>
            <a:ext cx="8229600" cy="4525963"/>
          </a:xfrm>
        </p:spPr>
      </p:pic>
      <p:sp>
        <p:nvSpPr>
          <p:cNvPr id="5" name="TextBox 4"/>
          <p:cNvSpPr txBox="1"/>
          <p:nvPr/>
        </p:nvSpPr>
        <p:spPr>
          <a:xfrm>
            <a:off x="3986696" y="5985565"/>
            <a:ext cx="2587431" cy="584776"/>
          </a:xfrm>
          <a:prstGeom prst="rect">
            <a:avLst/>
          </a:prstGeom>
          <a:noFill/>
        </p:spPr>
        <p:txBody>
          <a:bodyPr wrap="square" rtlCol="0">
            <a:spAutoFit/>
          </a:bodyPr>
          <a:lstStyle/>
          <a:p>
            <a:r>
              <a:rPr lang="en-US" sz="3200" dirty="0" smtClean="0">
                <a:solidFill>
                  <a:srgbClr val="595959"/>
                </a:solidFill>
              </a:rPr>
              <a:t>El Castillo</a:t>
            </a:r>
            <a:endParaRPr lang="en-US" sz="3200" dirty="0">
              <a:solidFill>
                <a:srgbClr val="595959"/>
              </a:solidFill>
            </a:endParaRPr>
          </a:p>
        </p:txBody>
      </p:sp>
      <p:sp>
        <p:nvSpPr>
          <p:cNvPr id="3" name="Footer Placeholder 2"/>
          <p:cNvSpPr>
            <a:spLocks noGrp="1"/>
          </p:cNvSpPr>
          <p:nvPr>
            <p:ph type="ftr" sz="quarter" idx="11"/>
          </p:nvPr>
        </p:nvSpPr>
        <p:spPr/>
        <p:txBody>
          <a:bodyPr/>
          <a:lstStyle/>
          <a:p>
            <a:r>
              <a:rPr lang="en-US" smtClean="0"/>
              <a:t>S Miyagawa June 2018</a:t>
            </a:r>
            <a:endParaRPr lang="en-US"/>
          </a:p>
        </p:txBody>
      </p:sp>
      <p:sp>
        <p:nvSpPr>
          <p:cNvPr id="6" name="Slide Number Placeholder 5"/>
          <p:cNvSpPr>
            <a:spLocks noGrp="1"/>
          </p:cNvSpPr>
          <p:nvPr>
            <p:ph type="sldNum" sz="quarter" idx="12"/>
          </p:nvPr>
        </p:nvSpPr>
        <p:spPr/>
        <p:txBody>
          <a:bodyPr/>
          <a:lstStyle/>
          <a:p>
            <a:fld id="{6C57BC19-0267-6746-8E05-22B84714A046}" type="slidenum">
              <a:rPr lang="en-US" smtClean="0"/>
              <a:t>8</a:t>
            </a:fld>
            <a:endParaRPr lang="en-US"/>
          </a:p>
        </p:txBody>
      </p:sp>
    </p:spTree>
    <p:extLst>
      <p:ext uri="{BB962C8B-B14F-4D97-AF65-F5344CB8AC3E}">
        <p14:creationId xmlns:p14="http://schemas.microsoft.com/office/powerpoint/2010/main" val="32607001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595959"/>
                </a:solidFill>
              </a:rPr>
              <a:t>Development of art </a:t>
            </a:r>
            <a:endParaRPr lang="en-US" sz="4000" dirty="0">
              <a:solidFill>
                <a:srgbClr val="595959"/>
              </a:solidFill>
            </a:endParaRPr>
          </a:p>
        </p:txBody>
      </p:sp>
      <p:sp>
        <p:nvSpPr>
          <p:cNvPr id="3" name="Content Placeholder 2"/>
          <p:cNvSpPr>
            <a:spLocks noGrp="1"/>
          </p:cNvSpPr>
          <p:nvPr>
            <p:ph idx="1"/>
          </p:nvPr>
        </p:nvSpPr>
        <p:spPr/>
        <p:txBody>
          <a:bodyPr>
            <a:normAutofit/>
          </a:bodyPr>
          <a:lstStyle/>
          <a:p>
            <a:r>
              <a:rPr lang="en-US" altLang="ja-JP" dirty="0" smtClean="0">
                <a:solidFill>
                  <a:schemeClr val="tx1">
                    <a:lumMod val="65000"/>
                    <a:lumOff val="35000"/>
                  </a:schemeClr>
                </a:solidFill>
              </a:rPr>
              <a:t>Decoration of the body (pigments, ochre; e.g., Hoffman 2018, </a:t>
            </a:r>
            <a:r>
              <a:rPr lang="en-US" altLang="ja-JP" dirty="0" err="1" smtClean="0">
                <a:solidFill>
                  <a:schemeClr val="tx1">
                    <a:lumMod val="65000"/>
                    <a:lumOff val="35000"/>
                  </a:schemeClr>
                </a:solidFill>
              </a:rPr>
              <a:t>Pettitt</a:t>
            </a:r>
            <a:r>
              <a:rPr lang="en-US" altLang="ja-JP" dirty="0" smtClean="0">
                <a:solidFill>
                  <a:schemeClr val="tx1">
                    <a:lumMod val="65000"/>
                    <a:lumOff val="35000"/>
                  </a:schemeClr>
                </a:solidFill>
              </a:rPr>
              <a:t> 2011)</a:t>
            </a:r>
          </a:p>
          <a:p>
            <a:r>
              <a:rPr lang="en-US" altLang="ja-JP" dirty="0" err="1" smtClean="0">
                <a:solidFill>
                  <a:schemeClr val="tx1">
                    <a:lumMod val="65000"/>
                    <a:lumOff val="35000"/>
                  </a:schemeClr>
                </a:solidFill>
              </a:rPr>
              <a:t>Handmark</a:t>
            </a:r>
            <a:r>
              <a:rPr lang="en-US" altLang="ja-JP" dirty="0" smtClean="0">
                <a:solidFill>
                  <a:schemeClr val="tx1">
                    <a:lumMod val="65000"/>
                    <a:lumOff val="35000"/>
                  </a:schemeClr>
                </a:solidFill>
              </a:rPr>
              <a:t>, a direct extension of the body (H. sapiens, but possibly also Neanderthals)</a:t>
            </a:r>
          </a:p>
          <a:p>
            <a:r>
              <a:rPr lang="en-US" altLang="ja-JP" dirty="0" err="1" smtClean="0">
                <a:solidFill>
                  <a:schemeClr val="tx1">
                    <a:lumMod val="65000"/>
                    <a:lumOff val="35000"/>
                  </a:schemeClr>
                </a:solidFill>
              </a:rPr>
              <a:t>Portral</a:t>
            </a:r>
            <a:r>
              <a:rPr lang="en-US" altLang="ja-JP" dirty="0" smtClean="0">
                <a:solidFill>
                  <a:schemeClr val="tx1">
                    <a:lumMod val="65000"/>
                    <a:lumOff val="35000"/>
                  </a:schemeClr>
                </a:solidFill>
              </a:rPr>
              <a:t> of animals, triggered by brain attuned to detect them, and resonant environments such as caves</a:t>
            </a:r>
          </a:p>
          <a:p>
            <a:pPr marL="0" indent="0">
              <a:buNone/>
            </a:pPr>
            <a:r>
              <a:rPr lang="en-US" altLang="ja-JP" dirty="0">
                <a:solidFill>
                  <a:schemeClr val="tx1">
                    <a:lumMod val="65000"/>
                    <a:lumOff val="35000"/>
                  </a:schemeClr>
                </a:solidFill>
              </a:rPr>
              <a:t>	</a:t>
            </a:r>
            <a:r>
              <a:rPr lang="en-US" altLang="ja-JP" dirty="0" smtClean="0">
                <a:solidFill>
                  <a:schemeClr val="tx1">
                    <a:lumMod val="65000"/>
                    <a:lumOff val="35000"/>
                  </a:schemeClr>
                </a:solidFill>
              </a:rPr>
              <a:t>						</a:t>
            </a:r>
            <a:r>
              <a:rPr lang="en-US" altLang="ja-JP" sz="2400" dirty="0" smtClean="0">
                <a:solidFill>
                  <a:schemeClr val="tx1">
                    <a:lumMod val="65000"/>
                    <a:lumOff val="35000"/>
                  </a:schemeClr>
                </a:solidFill>
              </a:rPr>
              <a:t>Hodgson and </a:t>
            </a:r>
            <a:r>
              <a:rPr lang="en-US" altLang="ja-JP" sz="2400" dirty="0" err="1" smtClean="0">
                <a:solidFill>
                  <a:schemeClr val="tx1">
                    <a:lumMod val="65000"/>
                    <a:lumOff val="35000"/>
                  </a:schemeClr>
                </a:solidFill>
              </a:rPr>
              <a:t>Pettitt</a:t>
            </a:r>
            <a:r>
              <a:rPr lang="en-US" altLang="ja-JP" sz="2400" dirty="0" smtClean="0">
                <a:solidFill>
                  <a:schemeClr val="tx1">
                    <a:lumMod val="65000"/>
                    <a:lumOff val="35000"/>
                  </a:schemeClr>
                </a:solidFill>
              </a:rPr>
              <a:t> (2017)</a:t>
            </a:r>
          </a:p>
        </p:txBody>
      </p:sp>
      <p:sp>
        <p:nvSpPr>
          <p:cNvPr id="4" name="Footer Placeholder 3"/>
          <p:cNvSpPr>
            <a:spLocks noGrp="1"/>
          </p:cNvSpPr>
          <p:nvPr>
            <p:ph type="ftr" sz="quarter" idx="11"/>
          </p:nvPr>
        </p:nvSpPr>
        <p:spPr/>
        <p:txBody>
          <a:bodyPr/>
          <a:lstStyle/>
          <a:p>
            <a:r>
              <a:rPr lang="en-US" smtClean="0"/>
              <a:t>S Miyagawa June 2018</a:t>
            </a:r>
            <a:endParaRPr lang="en-US"/>
          </a:p>
        </p:txBody>
      </p:sp>
      <p:sp>
        <p:nvSpPr>
          <p:cNvPr id="5" name="Slide Number Placeholder 4"/>
          <p:cNvSpPr>
            <a:spLocks noGrp="1"/>
          </p:cNvSpPr>
          <p:nvPr>
            <p:ph type="sldNum" sz="quarter" idx="12"/>
          </p:nvPr>
        </p:nvSpPr>
        <p:spPr/>
        <p:txBody>
          <a:bodyPr/>
          <a:lstStyle/>
          <a:p>
            <a:fld id="{6C57BC19-0267-6746-8E05-22B84714A046}" type="slidenum">
              <a:rPr lang="en-US" smtClean="0"/>
              <a:t>9</a:t>
            </a:fld>
            <a:endParaRPr lang="en-US"/>
          </a:p>
        </p:txBody>
      </p:sp>
    </p:spTree>
    <p:extLst>
      <p:ext uri="{BB962C8B-B14F-4D97-AF65-F5344CB8AC3E}">
        <p14:creationId xmlns:p14="http://schemas.microsoft.com/office/powerpoint/2010/main" val="864696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6007</TotalTime>
  <Words>859</Words>
  <Application>Microsoft Macintosh PowerPoint</Application>
  <PresentationFormat>On-screen Show (4:3)</PresentationFormat>
  <Paragraphs>156</Paragraphs>
  <Slides>24</Slides>
  <Notes>0</Notes>
  <HiddenSlides>0</HiddenSlides>
  <MMClips>8</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Predominance of animals in cave art</vt:lpstr>
      <vt:lpstr>Handmarks</vt:lpstr>
      <vt:lpstr>Development of art </vt:lpstr>
      <vt:lpstr>Back to Neanderthal cave art</vt:lpstr>
      <vt:lpstr>PowerPoint Presentation</vt:lpstr>
      <vt:lpstr>PowerPoint Presentation</vt:lpstr>
      <vt:lpstr>Khoisan tribespeople are genetically distinct not only from Europeans and Asians, but also from all other Africans.   Nature Communication 2014</vt:lpstr>
      <vt:lpstr>PowerPoint Presentation</vt:lpstr>
      <vt:lpstr>PowerPoint Presentation</vt:lpstr>
      <vt:lpstr>PowerPoint Presentation</vt:lpstr>
      <vt:lpstr>Birds and Humans (Pfenning et al. 2014) </vt:lpstr>
      <vt:lpstr>Two styles of learning: serial and motif</vt:lpstr>
      <vt:lpstr>Two styles of learning for humans</vt:lpstr>
      <vt:lpstr>Variety</vt:lpstr>
      <vt:lpstr>Bengalese finch</vt:lpstr>
      <vt:lpstr>Creating Sound: Club-winged Manakin </vt:lpstr>
      <vt:lpstr>PowerPoint Presentation</vt:lpstr>
      <vt:lpstr>Conveying meaning in the animal world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Miyagawa Shigeru</dc:creator>
  <cp:lastModifiedBy>Miyagawa Shigeru</cp:lastModifiedBy>
  <cp:revision>97</cp:revision>
  <cp:lastPrinted>2018-05-30T02:34:55Z</cp:lastPrinted>
  <dcterms:created xsi:type="dcterms:W3CDTF">2017-10-19T12:22:06Z</dcterms:created>
  <dcterms:modified xsi:type="dcterms:W3CDTF">2018-07-12T03:42:13Z</dcterms:modified>
</cp:coreProperties>
</file>